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56" r:id="rId2"/>
    <p:sldId id="295" r:id="rId3"/>
    <p:sldId id="264" r:id="rId4"/>
    <p:sldId id="266" r:id="rId5"/>
    <p:sldId id="269" r:id="rId6"/>
    <p:sldId id="296" r:id="rId7"/>
    <p:sldId id="297" r:id="rId8"/>
    <p:sldId id="268" r:id="rId9"/>
    <p:sldId id="267" r:id="rId10"/>
    <p:sldId id="270" r:id="rId11"/>
    <p:sldId id="298" r:id="rId12"/>
    <p:sldId id="299" r:id="rId13"/>
    <p:sldId id="275" r:id="rId14"/>
    <p:sldId id="272" r:id="rId15"/>
    <p:sldId id="303" r:id="rId16"/>
    <p:sldId id="271" r:id="rId17"/>
    <p:sldId id="300" r:id="rId18"/>
    <p:sldId id="301" r:id="rId19"/>
    <p:sldId id="304" r:id="rId20"/>
    <p:sldId id="302" r:id="rId21"/>
    <p:sldId id="278" r:id="rId22"/>
    <p:sldId id="279" r:id="rId23"/>
    <p:sldId id="307" r:id="rId24"/>
    <p:sldId id="281" r:id="rId25"/>
    <p:sldId id="280" r:id="rId26"/>
    <p:sldId id="284" r:id="rId27"/>
    <p:sldId id="308" r:id="rId28"/>
    <p:sldId id="261" r:id="rId29"/>
    <p:sldId id="285" r:id="rId30"/>
    <p:sldId id="286" r:id="rId31"/>
    <p:sldId id="287" r:id="rId32"/>
    <p:sldId id="288" r:id="rId33"/>
    <p:sldId id="289" r:id="rId34"/>
    <p:sldId id="305" r:id="rId35"/>
    <p:sldId id="306" r:id="rId36"/>
    <p:sldId id="290" r:id="rId37"/>
    <p:sldId id="309" r:id="rId38"/>
    <p:sldId id="310" r:id="rId39"/>
    <p:sldId id="291" r:id="rId40"/>
    <p:sldId id="312" r:id="rId41"/>
    <p:sldId id="313" r:id="rId42"/>
    <p:sldId id="314" r:id="rId43"/>
    <p:sldId id="292" r:id="rId44"/>
    <p:sldId id="293" r:id="rId45"/>
    <p:sldId id="294" r:id="rId46"/>
    <p:sldId id="315" r:id="rId47"/>
    <p:sldId id="316" r:id="rId48"/>
    <p:sldId id="317" r:id="rId49"/>
    <p:sldId id="318" r:id="rId5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17" y="-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B74245F1-160F-4DC5-8156-E3723BDD3BA4}" type="datetimeFigureOut">
              <a:rPr lang="en-US" smtClean="0"/>
              <a:t>2/4/2014</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9019C7E-740F-4B80-BEAE-613ED1FD09C1}" type="slidenum">
              <a:rPr lang="en-US" smtClean="0"/>
              <a:t>‹#›</a:t>
            </a:fld>
            <a:endParaRPr lang="en-US"/>
          </a:p>
        </p:txBody>
      </p:sp>
    </p:spTree>
    <p:extLst>
      <p:ext uri="{BB962C8B-B14F-4D97-AF65-F5344CB8AC3E}">
        <p14:creationId xmlns:p14="http://schemas.microsoft.com/office/powerpoint/2010/main" val="3396324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4E4DC467-C196-4DA3-8B29-F1E8D1B6EE60}" type="datetimeFigureOut">
              <a:rPr lang="en-US" smtClean="0"/>
              <a:pPr/>
              <a:t>2/4/2014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C25F6303-4B50-42E8-8677-1D1AC3DE1DB3}" type="slidenum">
              <a:rPr lang="en-US" smtClean="0"/>
              <a:pPr/>
              <a:t>‹#›</a:t>
            </a:fld>
            <a:endParaRPr lang="en-US"/>
          </a:p>
        </p:txBody>
      </p:sp>
    </p:spTree>
    <p:extLst>
      <p:ext uri="{BB962C8B-B14F-4D97-AF65-F5344CB8AC3E}">
        <p14:creationId xmlns:p14="http://schemas.microsoft.com/office/powerpoint/2010/main" val="3785758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FB4282B-E2E7-4459-A911-A0813ABF15F8}" type="slidenum">
              <a:rPr lang="en-US"/>
              <a:pPr/>
              <a:t>4</a:t>
            </a:fld>
            <a:endParaRPr lang="en-US"/>
          </a:p>
        </p:txBody>
      </p:sp>
      <p:sp>
        <p:nvSpPr>
          <p:cNvPr id="3481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2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04455B8-2A01-4322-B094-5D79CBF2DAAE}" type="slidenum">
              <a:rPr lang="en-US"/>
              <a:pPr/>
              <a:t>24</a:t>
            </a:fld>
            <a:endParaRPr lang="en-US"/>
          </a:p>
        </p:txBody>
      </p:sp>
      <p:sp>
        <p:nvSpPr>
          <p:cNvPr id="481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826520-F02D-4D9A-94E5-68A3A15B5BCC}" type="slidenum">
              <a:rPr lang="en-US"/>
              <a:pPr/>
              <a:t>25</a:t>
            </a:fld>
            <a:endParaRPr lang="en-US"/>
          </a:p>
        </p:txBody>
      </p:sp>
      <p:sp>
        <p:nvSpPr>
          <p:cNvPr id="471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8"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C5FDF06-DA67-4AA1-ADE4-2D71D7473CEB}" type="slidenum">
              <a:rPr lang="en-US"/>
              <a:pPr/>
              <a:t>26</a:t>
            </a:fld>
            <a:endParaRPr lang="en-US"/>
          </a:p>
        </p:txBody>
      </p:sp>
      <p:sp>
        <p:nvSpPr>
          <p:cNvPr id="501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26E4AA0-0186-44EC-9D96-F2EEB8F73DFC}" type="slidenum">
              <a:rPr lang="en-US"/>
              <a:pPr/>
              <a:t>29</a:t>
            </a:fld>
            <a:endParaRPr lang="en-US"/>
          </a:p>
        </p:txBody>
      </p:sp>
      <p:sp>
        <p:nvSpPr>
          <p:cNvPr id="5120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59171BB-1977-4E31-8C11-64DA123E57DE}" type="slidenum">
              <a:rPr lang="en-US"/>
              <a:pPr/>
              <a:t>30</a:t>
            </a:fld>
            <a:endParaRPr lang="en-US"/>
          </a:p>
        </p:txBody>
      </p:sp>
      <p:sp>
        <p:nvSpPr>
          <p:cNvPr id="522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222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C538221-ABFB-425D-8534-52ED4EC5E88C}" type="slidenum">
              <a:rPr lang="en-US"/>
              <a:pPr/>
              <a:t>31</a:t>
            </a:fld>
            <a:endParaRPr lang="en-US"/>
          </a:p>
        </p:txBody>
      </p:sp>
      <p:sp>
        <p:nvSpPr>
          <p:cNvPr id="5325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2"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r>
              <a:rPr lang="en-US" smtClean="0"/>
              <a:t>Folic acid: coenzyme needed for DNA &amp; RNA synthesis and proper neural tube growth, may have role in cancer prevention</a:t>
            </a:r>
          </a:p>
          <a:p>
            <a:pPr>
              <a:spcBef>
                <a:spcPct val="0"/>
              </a:spcBef>
            </a:pPr>
            <a:r>
              <a:rPr lang="en-US" smtClean="0"/>
              <a:t>Biotin: coenzyme needed for Krebs cycle, fatty acid synthesis &amp; gluconeogenesis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0C70EFC-E76A-4034-88EE-A12FEEFF8F97}" type="slidenum">
              <a:rPr lang="en-US"/>
              <a:pPr/>
              <a:t>32</a:t>
            </a:fld>
            <a:endParaRPr lang="en-US"/>
          </a:p>
        </p:txBody>
      </p:sp>
      <p:sp>
        <p:nvSpPr>
          <p:cNvPr id="5427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r>
              <a:rPr lang="en-US" sz="1100" smtClean="0"/>
              <a:t>The study of the rabbit is fascinating, and from periods of quiet observation we learn some of the peculiarities of its life and habits. One of the most interesting of these is coprophagy. The word comes from the Greek kopros (dung) and phago (eating). This dung eating is not quite so revolting as it sounds at first, for the rabbit makes a special form of pellet which it takes directly from its anus. Coprophagy plays an important part in the digestive/nutritional process.</a:t>
            </a:r>
          </a:p>
          <a:p>
            <a:pPr>
              <a:spcBef>
                <a:spcPct val="0"/>
              </a:spcBef>
            </a:pPr>
            <a:r>
              <a:rPr lang="en-US" sz="1100" smtClean="0"/>
              <a:t>This practice involves ingestion of special soft fecal pellets which are excreted in the early morning hours. This is a significant practice in that the bacterial synthesis of certain B vitamins in the cecum are excreted at this time and if rabbits are prevented from this practice they will die from vitamin B deficiency within a rather short period of time.</a:t>
            </a:r>
          </a:p>
          <a:p>
            <a:pPr>
              <a:spcBef>
                <a:spcPct val="0"/>
              </a:spcBef>
            </a:pPr>
            <a:r>
              <a:rPr lang="en-US" sz="1100" smtClean="0"/>
              <a:t>The special soft pellets are produced at night or during periods of rest and are often called "nocturnal pellets" to distinguish them from the fecal pellets excreted at other times. The process has a distinct analogy with the chewing of the cud by ruminants.</a:t>
            </a:r>
          </a:p>
          <a:p>
            <a:pPr>
              <a:spcBef>
                <a:spcPct val="0"/>
              </a:spcBef>
            </a:pPr>
            <a:r>
              <a:rPr lang="en-US" sz="1100" smtClean="0"/>
              <a:t>Like the cow, rabbits are herbivorous and their diet contains a high proportion of crude fiber. The cellulose of the fiber has to be broken down before complete digestion and absorption can take place. The rabbit has a comparatively large caecum and colon to facilitate this. In order to obtain the maximum nutriment from its food the rabbit has developed the habit of coprophagy, passing certain of its intestinal contents through the system twice.</a:t>
            </a:r>
          </a:p>
          <a:p>
            <a:pPr>
              <a:spcBef>
                <a:spcPct val="0"/>
              </a:spcBef>
            </a:pPr>
            <a:r>
              <a:rPr lang="en-US" sz="1100" smtClean="0"/>
              <a:t>In addition to the improved nutrition, it is possible that the soft pellets fulfill a need to give greater bulk to the stomach contents. The rabbit's stomach and intestines are geared to bulk supplies and under some conditions the diet may lack bulk. The stomach has a comparatively poor muscular action and relies to a great extent on the pressure of successive meals to push the mass of food along the digestive tract.</a:t>
            </a:r>
          </a:p>
          <a:p>
            <a:pPr>
              <a:spcBef>
                <a:spcPct val="0"/>
              </a:spcBef>
            </a:pPr>
            <a:r>
              <a:rPr lang="en-US" sz="1100" smtClean="0"/>
              <a:t>The composition of the two types of pellets is interesting, the soft pellets having much more protein and less crude fiber. The process is controlled by adrenal glands.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38116E0-766F-4EAA-9A83-BE89AAFAEB51}" type="slidenum">
              <a:rPr lang="en-US"/>
              <a:pPr/>
              <a:t>33</a:t>
            </a:fld>
            <a:endParaRPr lang="en-US"/>
          </a:p>
        </p:txBody>
      </p:sp>
      <p:sp>
        <p:nvSpPr>
          <p:cNvPr id="552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3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BD38CB2-FACC-4A85-A3FC-F35268B3552A}" type="slidenum">
              <a:rPr lang="en-US"/>
              <a:pPr/>
              <a:t>36</a:t>
            </a:fld>
            <a:endParaRPr lang="en-US"/>
          </a:p>
        </p:txBody>
      </p:sp>
      <p:sp>
        <p:nvSpPr>
          <p:cNvPr id="5632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25AD2E1-7BC3-4F37-B1D9-1B7A0D0DB0BB}" type="slidenum">
              <a:rPr lang="en-US"/>
              <a:pPr/>
              <a:t>39</a:t>
            </a:fld>
            <a:endParaRPr lang="en-US"/>
          </a:p>
        </p:txBody>
      </p:sp>
      <p:sp>
        <p:nvSpPr>
          <p:cNvPr id="573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CA60EE4-7CB8-439D-9933-09B2D4E9AF39}" type="slidenum">
              <a:rPr lang="en-US"/>
              <a:pPr/>
              <a:t>5</a:t>
            </a:fld>
            <a:endParaRPr lang="en-US"/>
          </a:p>
        </p:txBody>
      </p:sp>
      <p:sp>
        <p:nvSpPr>
          <p:cNvPr id="3686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2D8966A-CC9B-477C-B4C1-AD891AF38453}" type="slidenum">
              <a:rPr lang="en-US"/>
              <a:pPr/>
              <a:t>43</a:t>
            </a:fld>
            <a:endParaRPr lang="en-US"/>
          </a:p>
        </p:txBody>
      </p:sp>
      <p:sp>
        <p:nvSpPr>
          <p:cNvPr id="5837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2"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9BE64DB-57C2-4BE2-AD08-96D16583D973}" type="slidenum">
              <a:rPr lang="en-US"/>
              <a:pPr/>
              <a:t>44</a:t>
            </a:fld>
            <a:endParaRPr lang="en-US"/>
          </a:p>
        </p:txBody>
      </p:sp>
      <p:sp>
        <p:nvSpPr>
          <p:cNvPr id="593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F905510-C228-4780-BA35-BF5CE6A9FD6B}" type="slidenum">
              <a:rPr lang="en-US"/>
              <a:pPr/>
              <a:t>8</a:t>
            </a:fld>
            <a:endParaRPr lang="en-US"/>
          </a:p>
        </p:txBody>
      </p:sp>
      <p:sp>
        <p:nvSpPr>
          <p:cNvPr id="358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50AA9EC-7EBE-479B-B8D7-FB5608113C2E}" type="slidenum">
              <a:rPr lang="en-US"/>
              <a:pPr/>
              <a:t>10</a:t>
            </a:fld>
            <a:endParaRPr lang="en-US"/>
          </a:p>
        </p:txBody>
      </p:sp>
      <p:sp>
        <p:nvSpPr>
          <p:cNvPr id="378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FD88C0F-191C-4632-8887-271FC99B2EFD}" type="slidenum">
              <a:rPr lang="en-US"/>
              <a:pPr/>
              <a:t>13</a:t>
            </a:fld>
            <a:endParaRPr lang="en-US"/>
          </a:p>
        </p:txBody>
      </p:sp>
      <p:sp>
        <p:nvSpPr>
          <p:cNvPr id="419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00591E9-0F9F-4CC1-82D8-82C198FD4896}" type="slidenum">
              <a:rPr lang="en-US"/>
              <a:pPr/>
              <a:t>14</a:t>
            </a:fld>
            <a:endParaRPr lang="en-US"/>
          </a:p>
        </p:txBody>
      </p:sp>
      <p:sp>
        <p:nvSpPr>
          <p:cNvPr id="3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FD88C0F-191C-4632-8887-271FC99B2EFD}" type="slidenum">
              <a:rPr lang="en-US"/>
              <a:pPr/>
              <a:t>15</a:t>
            </a:fld>
            <a:endParaRPr lang="en-US"/>
          </a:p>
        </p:txBody>
      </p:sp>
      <p:sp>
        <p:nvSpPr>
          <p:cNvPr id="419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ADD669-02C1-480B-AABD-BCCDD32A5619}" type="slidenum">
              <a:rPr lang="en-US"/>
              <a:pPr/>
              <a:t>21</a:t>
            </a:fld>
            <a:endParaRPr lang="en-US"/>
          </a:p>
        </p:txBody>
      </p:sp>
      <p:sp>
        <p:nvSpPr>
          <p:cNvPr id="450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60"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bodyPr>
          <a:lstStyle/>
          <a:p>
            <a:pPr>
              <a:spcBef>
                <a:spcPct val="0"/>
              </a:spcBef>
              <a:buClr>
                <a:srgbClr val="339933"/>
              </a:buClr>
            </a:pPr>
            <a:r>
              <a:rPr lang="en-US" sz="800" smtClean="0">
                <a:solidFill>
                  <a:srgbClr val="000000"/>
                </a:solidFill>
              </a:rPr>
              <a:t>About every 20 seconds, the stomach contents are mixed by the churning action of smooth muscles.</a:t>
            </a:r>
          </a:p>
          <a:p>
            <a:pPr marL="280988" lvl="1">
              <a:spcBef>
                <a:spcPct val="0"/>
              </a:spcBef>
              <a:buClr>
                <a:srgbClr val="339933"/>
              </a:buClr>
            </a:pPr>
            <a:r>
              <a:rPr lang="en-US" sz="800" smtClean="0">
                <a:solidFill>
                  <a:srgbClr val="000000"/>
                </a:solidFill>
              </a:rPr>
              <a:t>As a result of mixing and enzyme action, what begins in the stomach as a recently swallowed meal becomes a nutrient-rich broth known as </a:t>
            </a:r>
            <a:r>
              <a:rPr lang="en-US" sz="800" b="1" smtClean="0">
                <a:solidFill>
                  <a:srgbClr val="000000"/>
                </a:solidFill>
              </a:rPr>
              <a:t>acid chyme</a:t>
            </a:r>
            <a:r>
              <a:rPr lang="en-US" sz="800" smtClean="0">
                <a:solidFill>
                  <a:srgbClr val="000000"/>
                </a:solidFill>
              </a:rPr>
              <a:t>.</a:t>
            </a:r>
          </a:p>
          <a:p>
            <a:pPr>
              <a:spcBef>
                <a:spcPct val="0"/>
              </a:spcBef>
              <a:buClr>
                <a:srgbClr val="339933"/>
              </a:buClr>
            </a:pPr>
            <a:r>
              <a:rPr lang="en-US" sz="800" smtClean="0">
                <a:solidFill>
                  <a:srgbClr val="000000"/>
                </a:solidFill>
              </a:rPr>
              <a:t>At the opening from the stomach to the small intestine is the </a:t>
            </a:r>
            <a:r>
              <a:rPr lang="en-US" sz="800" b="1" smtClean="0">
                <a:solidFill>
                  <a:srgbClr val="000000"/>
                </a:solidFill>
              </a:rPr>
              <a:t>pyloric sphincter</a:t>
            </a:r>
            <a:r>
              <a:rPr lang="en-US" sz="800" smtClean="0">
                <a:solidFill>
                  <a:srgbClr val="000000"/>
                </a:solidFill>
              </a:rPr>
              <a:t>, which helps regulate the passage of chyme into the intestine.</a:t>
            </a:r>
          </a:p>
          <a:p>
            <a:pPr marL="280988" lvl="1">
              <a:spcBef>
                <a:spcPct val="0"/>
              </a:spcBef>
              <a:buClr>
                <a:srgbClr val="339933"/>
              </a:buClr>
            </a:pPr>
            <a:r>
              <a:rPr lang="en-US" sz="800" smtClean="0">
                <a:solidFill>
                  <a:srgbClr val="000000"/>
                </a:solidFill>
              </a:rPr>
              <a:t>A squirt at a time, it takes about 2 to 6 hours after a meal for the stomach to empty.</a:t>
            </a:r>
            <a:endParaRPr lang="en-US"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CA89FE1-3FDC-46A6-B16B-6113A2B9C52E}" type="slidenum">
              <a:rPr lang="en-US"/>
              <a:pPr/>
              <a:t>22</a:t>
            </a:fld>
            <a:endParaRPr lang="en-US"/>
          </a:p>
        </p:txBody>
      </p:sp>
      <p:sp>
        <p:nvSpPr>
          <p:cNvPr id="460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CFF268B3-886D-4185-BE08-A0CEB065A445}" type="datetimeFigureOut">
              <a:rPr lang="en-US" smtClean="0"/>
              <a:pPr/>
              <a:t>2/4/2014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9A43EA9-82F2-4861-8823-EBCB7F7C8C2A}"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0"/>
          <p:cNvSpPr>
            <a:spLocks noGrp="1" noChangeArrowheads="1"/>
          </p:cNvSpPr>
          <p:nvPr>
            <p:ph type="sldNum" sz="quarter" idx="12"/>
          </p:nvPr>
        </p:nvSpPr>
        <p:spPr>
          <a:ln/>
        </p:spPr>
        <p:txBody>
          <a:bodyPr/>
          <a:lstStyle>
            <a:lvl1pPr>
              <a:defRPr/>
            </a:lvl1pPr>
          </a:lstStyle>
          <a:p>
            <a:pPr>
              <a:defRPr/>
            </a:pPr>
            <a:fld id="{8848E2C0-75F5-4CBF-BF1D-7F24D3F06BB8}" type="slidenum">
              <a:rPr lang="en-US" altLang="en-US"/>
              <a:pPr>
                <a:defRPr/>
              </a:pPr>
              <a:t>‹#›</a:t>
            </a:fld>
            <a:endParaRPr lang="en-US"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F268B3-886D-4185-BE08-A0CEB065A445}"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43EA9-82F2-4861-8823-EBCB7F7C8C2A}"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CFF268B3-886D-4185-BE08-A0CEB065A445}" type="datetimeFigureOut">
              <a:rPr lang="en-US" smtClean="0"/>
              <a:pPr/>
              <a:t>2/4/2014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9A43EA9-82F2-4861-8823-EBCB7F7C8C2A}"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FF268B3-886D-4185-BE08-A0CEB065A445}"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FF268B3-886D-4185-BE08-A0CEB065A445}" type="datetimeFigureOut">
              <a:rPr lang="en-US" smtClean="0"/>
              <a:pPr/>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A43EA9-82F2-4861-8823-EBCB7F7C8C2A}"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F268B3-886D-4185-BE08-A0CEB065A445}" type="datetimeFigureOut">
              <a:rPr lang="en-US" smtClean="0"/>
              <a:pPr/>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A43EA9-82F2-4861-8823-EBCB7F7C8C2A}"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268B3-886D-4185-BE08-A0CEB065A445}" type="datetimeFigureOut">
              <a:rPr lang="en-US" smtClean="0"/>
              <a:pPr/>
              <a:t>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A43EA9-82F2-4861-8823-EBCB7F7C8C2A}"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F268B3-886D-4185-BE08-A0CEB065A445}"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F268B3-886D-4185-BE08-A0CEB065A445}"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43EA9-82F2-4861-8823-EBCB7F7C8C2A}"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CFF268B3-886D-4185-BE08-A0CEB065A445}" type="datetimeFigureOut">
              <a:rPr lang="en-US" smtClean="0"/>
              <a:pPr/>
              <a:t>2/4/2014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9A43EA9-82F2-4861-8823-EBCB7F7C8C2A}"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highered.mcgraw-hill.com/sites/0072495855/student_view0/chapter26/animation__organs_of_digestion.html"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audio" Target="../media/audio4.wav"/><Relationship Id="rId4" Type="http://schemas.openxmlformats.org/officeDocument/2006/relationships/audio" Target="../media/audio2.wav"/></Relationships>
</file>

<file path=ppt/slides/_rels/slide1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audio" Target="../media/audio6.wav"/></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audio" Target="../media/audio2.wav"/></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upload.wikimedia.org/wikipedia/commons/d/df/Gobletcel.jp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Blacksmoker_in_Atlantic_Ocean.jpg" TargetMode="External"/><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highered.mcgraw-hill.com/sites/0072495855/student_view0/chapter26/animation__organs_of_digestion.html" TargetMode="External"/><Relationship Id="rId2" Type="http://schemas.openxmlformats.org/officeDocument/2006/relationships/hyperlink" Target="http://www.open2.net/everwonderedfood/interactives/digestive_system.sw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audio" Target="../media/audio7.wav"/></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audio" Target="../media/audio2.wav"/></Relationships>
</file>

<file path=ppt/slides/_rels/slide4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audio" Target="../media/audio2.wav"/></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audio" Target="../media/audio2.wav"/><Relationship Id="rId7"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audio" Target="../media/audio3.wav"/><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Adaptations for Nutrition</a:t>
            </a:r>
            <a:endParaRPr lang="en-US" dirty="0"/>
          </a:p>
        </p:txBody>
      </p:sp>
      <p:sp>
        <p:nvSpPr>
          <p:cNvPr id="3" name="Subtitle 2"/>
          <p:cNvSpPr>
            <a:spLocks noGrp="1"/>
          </p:cNvSpPr>
          <p:nvPr>
            <p:ph type="subTitle" idx="1"/>
          </p:nvPr>
        </p:nvSpPr>
        <p:spPr/>
        <p:txBody>
          <a:bodyPr/>
          <a:lstStyle/>
          <a:p>
            <a:r>
              <a:rPr lang="en-US" dirty="0" smtClean="0"/>
              <a:t>BY2 Biology</a:t>
            </a:r>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828800" y="152400"/>
            <a:ext cx="5638800" cy="339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0"/>
            <a:ext cx="7772400" cy="1143000"/>
          </a:xfrm>
        </p:spPr>
        <p:txBody>
          <a:bodyPr/>
          <a:lstStyle/>
          <a:p>
            <a:pPr eaLnBrk="1" hangingPunct="1"/>
            <a:r>
              <a:rPr lang="en-US" dirty="0" smtClean="0"/>
              <a:t>Digestive systems</a:t>
            </a:r>
          </a:p>
        </p:txBody>
      </p:sp>
      <p:pic>
        <p:nvPicPr>
          <p:cNvPr id="8195" name="Picture 3"/>
          <p:cNvPicPr>
            <a:picLocks noChangeAspect="1" noChangeArrowheads="1"/>
          </p:cNvPicPr>
          <p:nvPr/>
        </p:nvPicPr>
        <p:blipFill>
          <a:blip r:embed="rId3" cstate="print"/>
          <a:srcRect b="3334"/>
          <a:stretch>
            <a:fillRect/>
          </a:stretch>
        </p:blipFill>
        <p:spPr bwMode="auto">
          <a:xfrm>
            <a:off x="339725" y="1414463"/>
            <a:ext cx="8575675" cy="528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a:t>
            </a:r>
            <a:r>
              <a:rPr lang="en-US" dirty="0" smtClean="0">
                <a:sym typeface="Wingdings" pitchFamily="2" charset="2"/>
              </a:rPr>
              <a:t>More complex</a:t>
            </a:r>
            <a:endParaRPr lang="en-US" dirty="0"/>
          </a:p>
        </p:txBody>
      </p:sp>
      <p:sp>
        <p:nvSpPr>
          <p:cNvPr id="3" name="Content Placeholder 2"/>
          <p:cNvSpPr>
            <a:spLocks noGrp="1"/>
          </p:cNvSpPr>
          <p:nvPr>
            <p:ph sz="quarter" idx="1"/>
          </p:nvPr>
        </p:nvSpPr>
        <p:spPr>
          <a:xfrm>
            <a:off x="457200" y="1219200"/>
            <a:ext cx="8229600" cy="5105400"/>
          </a:xfrm>
        </p:spPr>
        <p:txBody>
          <a:bodyPr>
            <a:normAutofit/>
          </a:bodyPr>
          <a:lstStyle/>
          <a:p>
            <a:r>
              <a:rPr lang="en-US" b="1" dirty="0" smtClean="0"/>
              <a:t>In simple organisms</a:t>
            </a:r>
            <a:r>
              <a:rPr lang="en-US" dirty="0" smtClean="0"/>
              <a:t>: </a:t>
            </a:r>
          </a:p>
          <a:p>
            <a:pPr lvl="1"/>
            <a:r>
              <a:rPr lang="en-US" dirty="0" smtClean="0"/>
              <a:t>feeding on only one type of food</a:t>
            </a:r>
          </a:p>
          <a:p>
            <a:pPr lvl="1"/>
            <a:r>
              <a:rPr lang="en-US" dirty="0" smtClean="0"/>
              <a:t>the gut is undifferentiated</a:t>
            </a:r>
          </a:p>
          <a:p>
            <a:pPr lvl="1"/>
            <a:endParaRPr lang="en-US" dirty="0" smtClean="0"/>
          </a:p>
          <a:p>
            <a:pPr lvl="1">
              <a:buNone/>
            </a:pPr>
            <a:endParaRPr lang="en-US" dirty="0" smtClean="0"/>
          </a:p>
          <a:p>
            <a:pPr lvl="1">
              <a:buNone/>
            </a:pPr>
            <a:endParaRPr lang="en-US" dirty="0" smtClean="0"/>
          </a:p>
          <a:p>
            <a:r>
              <a:rPr lang="en-US" b="1" dirty="0" smtClean="0"/>
              <a:t>In more advanced organisms</a:t>
            </a:r>
            <a:r>
              <a:rPr lang="en-US" dirty="0" smtClean="0"/>
              <a:t>:</a:t>
            </a:r>
          </a:p>
          <a:p>
            <a:pPr lvl="1"/>
            <a:r>
              <a:rPr lang="en-US" dirty="0" smtClean="0"/>
              <a:t>Often have a varied diet, </a:t>
            </a:r>
          </a:p>
          <a:p>
            <a:pPr lvl="1"/>
            <a:r>
              <a:rPr lang="en-US" dirty="0" smtClean="0"/>
              <a:t>the gut is divided into various parts along its length and each part is </a:t>
            </a:r>
            <a:r>
              <a:rPr lang="en-US" dirty="0" err="1" smtClean="0"/>
              <a:t>specialised</a:t>
            </a:r>
            <a:r>
              <a:rPr lang="en-US" dirty="0" smtClean="0"/>
              <a:t> to carry out particular functions</a:t>
            </a:r>
          </a:p>
          <a:p>
            <a:pPr lvl="1"/>
            <a:r>
              <a:rPr lang="en-US" sz="2100" dirty="0" smtClean="0"/>
              <a:t>Organisms with a varied diet require </a:t>
            </a:r>
            <a:r>
              <a:rPr lang="en-US" sz="2100" b="1" dirty="0" smtClean="0"/>
              <a:t>more than one type of enzyme </a:t>
            </a:r>
            <a:r>
              <a:rPr lang="en-US" sz="2100" dirty="0" smtClean="0"/>
              <a:t>to carry out the digestion of the different food substrates</a:t>
            </a:r>
            <a:endParaRPr lang="en-US" sz="1100" dirty="0"/>
          </a:p>
        </p:txBody>
      </p:sp>
      <p:pic>
        <p:nvPicPr>
          <p:cNvPr id="57346" name="Picture 2" descr="http://www.anselm.edu/homepage/jpitocch/genbio/digesthydra.jpg"/>
          <p:cNvPicPr>
            <a:picLocks noChangeAspect="1" noChangeArrowheads="1"/>
          </p:cNvPicPr>
          <p:nvPr/>
        </p:nvPicPr>
        <p:blipFill>
          <a:blip r:embed="rId2" cstate="print"/>
          <a:srcRect/>
          <a:stretch>
            <a:fillRect/>
          </a:stretch>
        </p:blipFill>
        <p:spPr bwMode="auto">
          <a:xfrm>
            <a:off x="5152345" y="1143000"/>
            <a:ext cx="3839255" cy="2514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altLang="en-US" dirty="0" smtClean="0"/>
              <a:t>Human Digestive System</a:t>
            </a:r>
          </a:p>
        </p:txBody>
      </p:sp>
      <p:pic>
        <p:nvPicPr>
          <p:cNvPr id="5" name="Picture 7" descr="41-13-HumanDigestiveSys-L.jpg                                  00000025BIOLOGY6eCIPLchapters40-55     B847B7B5:"/>
          <p:cNvPicPr>
            <a:picLocks noChangeAspect="1" noChangeArrowheads="1"/>
          </p:cNvPicPr>
          <p:nvPr/>
        </p:nvPicPr>
        <p:blipFill>
          <a:blip r:embed="rId2" cstate="print"/>
          <a:srcRect/>
          <a:stretch>
            <a:fillRect/>
          </a:stretch>
        </p:blipFill>
        <p:spPr>
          <a:xfrm>
            <a:off x="762000" y="1219200"/>
            <a:ext cx="7520668" cy="5199474"/>
          </a:xfrm>
          <a:prstGeom prst="rect">
            <a:avLst/>
          </a:prstGeom>
        </p:spPr>
      </p:pic>
      <p:sp>
        <p:nvSpPr>
          <p:cNvPr id="6" name="Rectangle 5"/>
          <p:cNvSpPr/>
          <p:nvPr/>
        </p:nvSpPr>
        <p:spPr>
          <a:xfrm>
            <a:off x="6477000" y="1447800"/>
            <a:ext cx="2081404" cy="369332"/>
          </a:xfrm>
          <a:prstGeom prst="rect">
            <a:avLst/>
          </a:prstGeom>
        </p:spPr>
        <p:txBody>
          <a:bodyPr wrap="none">
            <a:spAutoFit/>
          </a:bodyPr>
          <a:lstStyle/>
          <a:p>
            <a:r>
              <a:rPr lang="en-US" dirty="0" smtClean="0">
                <a:hlinkClick r:id="rId3"/>
              </a:rPr>
              <a:t>Overview animation</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26" descr="41-13-HumanDigestiveSys-NL"/>
          <p:cNvPicPr>
            <a:picLocks noChangeAspect="1" noChangeArrowheads="1"/>
          </p:cNvPicPr>
          <p:nvPr/>
        </p:nvPicPr>
        <p:blipFill>
          <a:blip r:embed="rId3" cstate="print"/>
          <a:srcRect l="27720" r="28465" b="42405"/>
          <a:stretch>
            <a:fillRect/>
          </a:stretch>
        </p:blipFill>
        <p:spPr bwMode="auto">
          <a:xfrm>
            <a:off x="5181600" y="304800"/>
            <a:ext cx="3733800" cy="3810000"/>
          </a:xfrm>
          <a:prstGeom prst="rect">
            <a:avLst/>
          </a:prstGeom>
          <a:noFill/>
          <a:ln w="9525">
            <a:noFill/>
            <a:miter lim="800000"/>
            <a:headEnd/>
            <a:tailEnd/>
          </a:ln>
        </p:spPr>
      </p:pic>
      <p:sp>
        <p:nvSpPr>
          <p:cNvPr id="13318" name="Line 1032"/>
          <p:cNvSpPr>
            <a:spLocks noChangeShapeType="1"/>
          </p:cNvSpPr>
          <p:nvPr/>
        </p:nvSpPr>
        <p:spPr bwMode="auto">
          <a:xfrm flipH="1" flipV="1">
            <a:off x="4876800" y="1371600"/>
            <a:ext cx="1516062" cy="450850"/>
          </a:xfrm>
          <a:prstGeom prst="line">
            <a:avLst/>
          </a:prstGeom>
          <a:noFill/>
          <a:ln w="57150">
            <a:solidFill>
              <a:schemeClr val="hlink"/>
            </a:solidFill>
            <a:round/>
            <a:headEnd/>
            <a:tailEnd/>
          </a:ln>
        </p:spPr>
        <p:txBody>
          <a:bodyPr wrap="none" anchor="ctr"/>
          <a:lstStyle/>
          <a:p>
            <a:endParaRPr lang="en-US"/>
          </a:p>
        </p:txBody>
      </p:sp>
      <p:sp>
        <p:nvSpPr>
          <p:cNvPr id="13319" name="Text Box 1033"/>
          <p:cNvSpPr txBox="1">
            <a:spLocks noChangeArrowheads="1"/>
          </p:cNvSpPr>
          <p:nvPr/>
        </p:nvSpPr>
        <p:spPr bwMode="auto">
          <a:xfrm>
            <a:off x="381000" y="152400"/>
            <a:ext cx="4419600" cy="3370153"/>
          </a:xfrm>
          <a:prstGeom prst="rect">
            <a:avLst/>
          </a:prstGeom>
          <a:solidFill>
            <a:schemeClr val="bg2"/>
          </a:solidFill>
          <a:ln w="38100">
            <a:no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Mouth (</a:t>
            </a:r>
            <a:r>
              <a:rPr lang="en-US" sz="2000" b="1" u="sng" dirty="0" err="1" smtClean="0">
                <a:solidFill>
                  <a:srgbClr val="CC0000"/>
                </a:solidFill>
              </a:rPr>
              <a:t>buccal</a:t>
            </a:r>
            <a:r>
              <a:rPr lang="en-US" sz="2000" b="1" u="sng" dirty="0" smtClean="0">
                <a:solidFill>
                  <a:srgbClr val="CC0000"/>
                </a:solidFill>
              </a:rPr>
              <a:t> cavity)</a:t>
            </a:r>
            <a:endParaRPr lang="en-US" sz="2000" b="1" u="sng" dirty="0">
              <a:solidFill>
                <a:srgbClr val="0F116A"/>
              </a:solidFill>
            </a:endParaRPr>
          </a:p>
          <a:p>
            <a:pPr>
              <a:spcBef>
                <a:spcPct val="50000"/>
              </a:spcBef>
              <a:tabLst>
                <a:tab pos="225425" algn="l"/>
              </a:tabLst>
            </a:pPr>
            <a:r>
              <a:rPr lang="en-US" sz="2000" b="1" dirty="0" smtClean="0">
                <a:solidFill>
                  <a:srgbClr val="0F116A"/>
                </a:solidFill>
                <a:sym typeface="Wingdings" pitchFamily="84" charset="2"/>
              </a:rPr>
              <a:t></a:t>
            </a:r>
            <a:r>
              <a:rPr lang="en-US" sz="2000" b="1" u="sng" dirty="0" smtClean="0">
                <a:solidFill>
                  <a:srgbClr val="0F116A"/>
                </a:solidFill>
                <a:sym typeface="Wingdings" pitchFamily="84" charset="2"/>
              </a:rPr>
              <a:t>mechanical digestion </a:t>
            </a:r>
            <a:r>
              <a:rPr lang="en-US" sz="2000" b="1" dirty="0" smtClean="0">
                <a:solidFill>
                  <a:srgbClr val="0F116A"/>
                </a:solidFill>
                <a:sym typeface="Wingdings" pitchFamily="84" charset="2"/>
              </a:rPr>
              <a:t>by teeth to </a:t>
            </a:r>
            <a:r>
              <a:rPr lang="en-US" sz="2000" b="1" dirty="0" smtClean="0">
                <a:solidFill>
                  <a:srgbClr val="0F116A"/>
                </a:solidFill>
              </a:rPr>
              <a:t>break </a:t>
            </a:r>
            <a:r>
              <a:rPr lang="en-US" sz="2000" b="1" dirty="0">
                <a:solidFill>
                  <a:srgbClr val="0F116A"/>
                </a:solidFill>
              </a:rPr>
              <a:t>up </a:t>
            </a:r>
            <a:r>
              <a:rPr lang="en-US" sz="2000" b="1" dirty="0" smtClean="0">
                <a:solidFill>
                  <a:srgbClr val="0F116A"/>
                </a:solidFill>
              </a:rPr>
              <a:t>food (mastication/chewing)</a:t>
            </a:r>
            <a:endParaRPr lang="en-US" sz="2000" b="1" dirty="0">
              <a:solidFill>
                <a:srgbClr val="0F116A"/>
              </a:solidFill>
            </a:endParaRPr>
          </a:p>
          <a:p>
            <a:pPr>
              <a:spcBef>
                <a:spcPct val="50000"/>
              </a:spcBef>
              <a:tabLst>
                <a:tab pos="225425" algn="l"/>
              </a:tabLst>
            </a:pPr>
            <a:r>
              <a:rPr lang="en-US" sz="2000" b="1" dirty="0">
                <a:solidFill>
                  <a:srgbClr val="0F116A"/>
                </a:solidFill>
                <a:sym typeface="Wingdings" pitchFamily="84" charset="2"/>
              </a:rPr>
              <a:t></a:t>
            </a:r>
            <a:r>
              <a:rPr lang="en-US" sz="2000" b="1" dirty="0" smtClean="0">
                <a:solidFill>
                  <a:srgbClr val="0F116A"/>
                </a:solidFill>
              </a:rPr>
              <a:t>moistens food by mixing with saliva to lubricate it for swallowing</a:t>
            </a:r>
            <a:endParaRPr lang="en-US" sz="2000" b="1" dirty="0">
              <a:solidFill>
                <a:srgbClr val="0F116A"/>
              </a:solidFill>
              <a:sym typeface="Wingdings" pitchFamily="84" charset="2"/>
            </a:endParaRPr>
          </a:p>
          <a:p>
            <a:pPr>
              <a:spcBef>
                <a:spcPct val="50000"/>
              </a:spcBef>
              <a:tabLst>
                <a:tab pos="225425" algn="l"/>
              </a:tabLst>
            </a:pPr>
            <a:r>
              <a:rPr lang="en-US" sz="2000" b="1" dirty="0" smtClean="0">
                <a:solidFill>
                  <a:srgbClr val="0F116A"/>
                </a:solidFill>
                <a:sym typeface="Wingdings" pitchFamily="84" charset="2"/>
              </a:rPr>
              <a:t></a:t>
            </a:r>
            <a:r>
              <a:rPr lang="en-US" sz="2000" b="1" u="sng" dirty="0" smtClean="0">
                <a:solidFill>
                  <a:srgbClr val="0F116A"/>
                </a:solidFill>
                <a:sym typeface="Wingdings" pitchFamily="84" charset="2"/>
              </a:rPr>
              <a:t>chemical digestion </a:t>
            </a:r>
            <a:r>
              <a:rPr lang="en-US" sz="2000" b="1" dirty="0" smtClean="0">
                <a:solidFill>
                  <a:srgbClr val="0F116A"/>
                </a:solidFill>
                <a:sym typeface="Wingdings" pitchFamily="84" charset="2"/>
              </a:rPr>
              <a:t>- </a:t>
            </a:r>
            <a:r>
              <a:rPr lang="en-US" sz="2000" b="1" dirty="0" smtClean="0">
                <a:solidFill>
                  <a:srgbClr val="0F116A"/>
                </a:solidFill>
              </a:rPr>
              <a:t>amylase digests starch</a:t>
            </a:r>
            <a:endParaRPr lang="en-US" sz="2000" b="1" dirty="0">
              <a:solidFill>
                <a:srgbClr val="0F116A"/>
              </a:solidFill>
            </a:endParaRPr>
          </a:p>
          <a:p>
            <a:pPr>
              <a:spcBef>
                <a:spcPct val="50000"/>
              </a:spcBef>
              <a:tabLst>
                <a:tab pos="225425" algn="l"/>
              </a:tabLst>
            </a:pPr>
            <a:endParaRPr lang="en-US" sz="2000" b="1" dirty="0">
              <a:solidFill>
                <a:srgbClr val="0F116A"/>
              </a:solidFill>
            </a:endParaRPr>
          </a:p>
        </p:txBody>
      </p:sp>
      <p:sp>
        <p:nvSpPr>
          <p:cNvPr id="11" name="Text Box 1033"/>
          <p:cNvSpPr txBox="1">
            <a:spLocks noChangeArrowheads="1"/>
          </p:cNvSpPr>
          <p:nvPr/>
        </p:nvSpPr>
        <p:spPr bwMode="auto">
          <a:xfrm>
            <a:off x="381000" y="3276600"/>
            <a:ext cx="4343400" cy="3383280"/>
          </a:xfrm>
          <a:prstGeom prst="rect">
            <a:avLst/>
          </a:prstGeom>
          <a:solidFill>
            <a:schemeClr val="bg2"/>
          </a:solidFill>
          <a:ln w="38100">
            <a:no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saliva</a:t>
            </a:r>
            <a:endParaRPr lang="en-US" sz="2000" b="1" u="sng" dirty="0">
              <a:solidFill>
                <a:srgbClr val="0F116A"/>
              </a:solidFill>
            </a:endParaRPr>
          </a:p>
          <a:p>
            <a:pPr>
              <a:tabLst>
                <a:tab pos="225425" algn="l"/>
              </a:tabLst>
            </a:pPr>
            <a:r>
              <a:rPr lang="en-US" sz="2000" b="1" dirty="0" smtClean="0">
                <a:solidFill>
                  <a:srgbClr val="0F116A"/>
                </a:solidFill>
                <a:sym typeface="Wingdings" pitchFamily="84" charset="2"/>
              </a:rPr>
              <a:t>Contains:</a:t>
            </a:r>
          </a:p>
          <a:p>
            <a:pPr>
              <a:buFont typeface="Arial" pitchFamily="34" charset="0"/>
              <a:buChar char="•"/>
              <a:tabLst>
                <a:tab pos="225425" algn="l"/>
              </a:tabLst>
            </a:pPr>
            <a:r>
              <a:rPr lang="en-US" sz="2000" b="1" dirty="0">
                <a:solidFill>
                  <a:srgbClr val="0F116A"/>
                </a:solidFill>
                <a:sym typeface="Wingdings" pitchFamily="84" charset="2"/>
              </a:rPr>
              <a:t> </a:t>
            </a:r>
            <a:r>
              <a:rPr lang="en-US" sz="2000" b="1" dirty="0" smtClean="0">
                <a:solidFill>
                  <a:srgbClr val="0F116A"/>
                </a:solidFill>
                <a:sym typeface="Wingdings" pitchFamily="84" charset="2"/>
              </a:rPr>
              <a:t>water (to soften food)</a:t>
            </a:r>
          </a:p>
          <a:p>
            <a:pPr>
              <a:buFont typeface="Arial" pitchFamily="34" charset="0"/>
              <a:buChar char="•"/>
              <a:tabLst>
                <a:tab pos="225425" algn="l"/>
              </a:tabLst>
            </a:pPr>
            <a:r>
              <a:rPr lang="en-US" sz="2000" b="1" dirty="0">
                <a:solidFill>
                  <a:srgbClr val="0F116A"/>
                </a:solidFill>
                <a:sym typeface="Wingdings" pitchFamily="84" charset="2"/>
              </a:rPr>
              <a:t>m</a:t>
            </a:r>
            <a:r>
              <a:rPr lang="en-US" sz="2000" b="1" dirty="0" smtClean="0">
                <a:solidFill>
                  <a:srgbClr val="0F116A"/>
                </a:solidFill>
                <a:sym typeface="Wingdings" pitchFamily="84" charset="2"/>
              </a:rPr>
              <a:t>ucus (to protect the lining of the digestive system)</a:t>
            </a:r>
          </a:p>
          <a:p>
            <a:pPr>
              <a:buFont typeface="Arial" pitchFamily="34" charset="0"/>
              <a:buChar char="•"/>
              <a:tabLst>
                <a:tab pos="225425" algn="l"/>
              </a:tabLst>
            </a:pPr>
            <a:r>
              <a:rPr lang="en-US" sz="2000" b="1" dirty="0">
                <a:solidFill>
                  <a:srgbClr val="0F116A"/>
                </a:solidFill>
                <a:sym typeface="Wingdings" pitchFamily="84" charset="2"/>
              </a:rPr>
              <a:t>a</a:t>
            </a:r>
            <a:r>
              <a:rPr lang="en-US" sz="2000" b="1" dirty="0" smtClean="0">
                <a:solidFill>
                  <a:srgbClr val="0F116A"/>
                </a:solidFill>
                <a:sym typeface="Wingdings" pitchFamily="84" charset="2"/>
              </a:rPr>
              <a:t>mylase (breaks starch to maltose)</a:t>
            </a:r>
          </a:p>
          <a:p>
            <a:pPr>
              <a:buFont typeface="Arial" pitchFamily="34" charset="0"/>
              <a:buChar char="•"/>
              <a:tabLst>
                <a:tab pos="225425" algn="l"/>
              </a:tabLst>
            </a:pPr>
            <a:r>
              <a:rPr lang="en-US" sz="2000" b="1" dirty="0">
                <a:solidFill>
                  <a:srgbClr val="0F116A"/>
                </a:solidFill>
                <a:sym typeface="Wingdings" pitchFamily="84" charset="2"/>
              </a:rPr>
              <a:t>m</a:t>
            </a:r>
            <a:r>
              <a:rPr lang="en-US" sz="2000" b="1" dirty="0" smtClean="0">
                <a:solidFill>
                  <a:srgbClr val="0F116A"/>
                </a:solidFill>
                <a:sym typeface="Wingdings" pitchFamily="84" charset="2"/>
              </a:rPr>
              <a:t>ineral ions to keep mouth pH alkaline (act as a buffer)</a:t>
            </a:r>
          </a:p>
          <a:p>
            <a:pPr>
              <a:buFont typeface="Arial" pitchFamily="34" charset="0"/>
              <a:buChar char="•"/>
              <a:tabLst>
                <a:tab pos="225425" algn="l"/>
              </a:tabLst>
            </a:pPr>
            <a:r>
              <a:rPr lang="en-US" sz="2000" b="1" dirty="0" smtClean="0">
                <a:solidFill>
                  <a:srgbClr val="0F116A"/>
                </a:solidFill>
              </a:rPr>
              <a:t>Anti-bacterial chemicals to kill germs</a:t>
            </a:r>
          </a:p>
          <a:p>
            <a:pPr>
              <a:spcBef>
                <a:spcPct val="50000"/>
              </a:spcBef>
              <a:tabLst>
                <a:tab pos="225425" algn="l"/>
              </a:tabLst>
            </a:pPr>
            <a:endParaRPr lang="en-US" sz="2000" b="1" dirty="0">
              <a:solidFill>
                <a:srgbClr val="0F116A"/>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90500" y="6389688"/>
            <a:ext cx="1825625" cy="468312"/>
          </a:xfrm>
          <a:prstGeom prst="rect">
            <a:avLst/>
          </a:prstGeom>
          <a:solidFill>
            <a:schemeClr val="bg1"/>
          </a:solidFill>
          <a:ln w="9525">
            <a:noFill/>
            <a:miter lim="800000"/>
            <a:headEnd/>
            <a:tailEnd/>
          </a:ln>
        </p:spPr>
        <p:txBody>
          <a:bodyPr wrap="none" anchor="ctr"/>
          <a:lstStyle/>
          <a:p>
            <a:endParaRPr lang="en-US"/>
          </a:p>
        </p:txBody>
      </p:sp>
      <p:pic>
        <p:nvPicPr>
          <p:cNvPr id="10243" name="Picture 3"/>
          <p:cNvPicPr>
            <a:picLocks noChangeAspect="1" noChangeArrowheads="1"/>
          </p:cNvPicPr>
          <p:nvPr/>
        </p:nvPicPr>
        <p:blipFill>
          <a:blip r:embed="rId6" cstate="print"/>
          <a:srcRect b="3877"/>
          <a:stretch>
            <a:fillRect/>
          </a:stretch>
        </p:blipFill>
        <p:spPr bwMode="auto">
          <a:xfrm>
            <a:off x="441325" y="922338"/>
            <a:ext cx="8393113" cy="5202237"/>
          </a:xfrm>
          <a:prstGeom prst="rect">
            <a:avLst/>
          </a:prstGeom>
          <a:noFill/>
          <a:ln w="9525">
            <a:noFill/>
            <a:miter lim="800000"/>
            <a:headEnd/>
            <a:tailEnd/>
          </a:ln>
        </p:spPr>
      </p:pic>
      <p:sp>
        <p:nvSpPr>
          <p:cNvPr id="10244" name="Rectangle 4"/>
          <p:cNvSpPr>
            <a:spLocks noGrp="1" noChangeArrowheads="1"/>
          </p:cNvSpPr>
          <p:nvPr>
            <p:ph type="title"/>
          </p:nvPr>
        </p:nvSpPr>
        <p:spPr>
          <a:xfrm>
            <a:off x="381000" y="76200"/>
            <a:ext cx="8181975" cy="762000"/>
          </a:xfrm>
          <a:noFill/>
        </p:spPr>
        <p:txBody>
          <a:bodyPr/>
          <a:lstStyle/>
          <a:p>
            <a:pPr eaLnBrk="1" hangingPunct="1"/>
            <a:r>
              <a:rPr lang="en-US" dirty="0" smtClean="0"/>
              <a:t>Swallowing (&amp; </a:t>
            </a:r>
            <a:r>
              <a:rPr lang="en-US" u="sng" dirty="0" smtClean="0"/>
              <a:t>not</a:t>
            </a:r>
            <a:r>
              <a:rPr lang="en-US" dirty="0" smtClean="0"/>
              <a:t> choking) </a:t>
            </a:r>
          </a:p>
        </p:txBody>
      </p:sp>
      <p:sp>
        <p:nvSpPr>
          <p:cNvPr id="490501" name="Rectangle 5" descr="Rectangle: Click to edit Master text styles&#10;Second level&#10;Third level&#10;Fourth level&#10;Fifth level"/>
          <p:cNvSpPr>
            <a:spLocks noGrp="1" noChangeArrowheads="1"/>
          </p:cNvSpPr>
          <p:nvPr>
            <p:ph type="body" idx="1"/>
          </p:nvPr>
        </p:nvSpPr>
        <p:spPr>
          <a:xfrm>
            <a:off x="0" y="3733800"/>
            <a:ext cx="8658225" cy="3028950"/>
          </a:xfrm>
          <a:noFill/>
        </p:spPr>
        <p:txBody>
          <a:bodyPr/>
          <a:lstStyle/>
          <a:p>
            <a:pPr marL="288925" indent="-288925" eaLnBrk="1" hangingPunct="1"/>
            <a:r>
              <a:rPr lang="en-US" sz="2200" b="1" u="sng" smtClean="0">
                <a:solidFill>
                  <a:srgbClr val="CC0000"/>
                </a:solidFill>
              </a:rPr>
              <a:t>Epiglottis</a:t>
            </a:r>
            <a:r>
              <a:rPr lang="en-US" sz="2000" b="1" smtClean="0"/>
              <a:t> </a:t>
            </a:r>
          </a:p>
          <a:p>
            <a:pPr marL="684213" lvl="1" indent="-276225" eaLnBrk="1" hangingPunct="1"/>
            <a:r>
              <a:rPr lang="en-US" sz="2000" smtClean="0"/>
              <a:t>problem: breathe &amp; swallow through same orifice</a:t>
            </a:r>
          </a:p>
          <a:p>
            <a:pPr marL="684213" lvl="1" indent="-276225" eaLnBrk="1" hangingPunct="1"/>
            <a:r>
              <a:rPr lang="en-US" sz="2000" smtClean="0"/>
              <a:t>flap of cartilage</a:t>
            </a:r>
          </a:p>
          <a:p>
            <a:pPr marL="684213" lvl="1" indent="-276225" eaLnBrk="1" hangingPunct="1"/>
            <a:r>
              <a:rPr lang="en-US" sz="2000" smtClean="0"/>
              <a:t>closes </a:t>
            </a:r>
            <a:r>
              <a:rPr lang="en-US" sz="2000" b="1" u="sng" smtClean="0">
                <a:solidFill>
                  <a:srgbClr val="CC0000"/>
                </a:solidFill>
              </a:rPr>
              <a:t>trachea</a:t>
            </a:r>
            <a:r>
              <a:rPr lang="en-US" sz="2000" b="1" smtClean="0"/>
              <a:t> </a:t>
            </a:r>
            <a:r>
              <a:rPr lang="en-US" sz="2000" smtClean="0"/>
              <a:t>(windpipe) when swallowing</a:t>
            </a:r>
          </a:p>
          <a:p>
            <a:pPr marL="684213" lvl="1" indent="-276225" eaLnBrk="1" hangingPunct="1"/>
            <a:r>
              <a:rPr lang="en-US" sz="2000" smtClean="0"/>
              <a:t>food travels down </a:t>
            </a:r>
            <a:r>
              <a:rPr lang="en-US" sz="2000" b="1" u="sng" smtClean="0">
                <a:solidFill>
                  <a:srgbClr val="CC0000"/>
                </a:solidFill>
              </a:rPr>
              <a:t>esophagus</a:t>
            </a:r>
            <a:endParaRPr lang="en-US" sz="2000" b="1" smtClean="0"/>
          </a:p>
          <a:p>
            <a:pPr marL="288925" indent="-288925" eaLnBrk="1" hangingPunct="1"/>
            <a:r>
              <a:rPr lang="en-US" sz="2200" b="1" u="sng" smtClean="0">
                <a:solidFill>
                  <a:srgbClr val="CC0000"/>
                </a:solidFill>
              </a:rPr>
              <a:t>Esophagus</a:t>
            </a:r>
            <a:r>
              <a:rPr lang="en-US" sz="1800" smtClean="0"/>
              <a:t> </a:t>
            </a:r>
          </a:p>
          <a:p>
            <a:pPr marL="684213" lvl="1" indent="-276225" eaLnBrk="1" hangingPunct="1"/>
            <a:r>
              <a:rPr lang="en-US" sz="2000" smtClean="0"/>
              <a:t>move food along </a:t>
            </a:r>
            <a:r>
              <a:rPr lang="en-US" sz="2100" smtClean="0"/>
              <a:t>to stomach by </a:t>
            </a:r>
            <a:r>
              <a:rPr lang="en-US" sz="2100" b="1" u="sng" smtClean="0">
                <a:solidFill>
                  <a:srgbClr val="CC0000"/>
                </a:solidFill>
              </a:rPr>
              <a:t>peristalsis</a:t>
            </a:r>
            <a:endParaRPr lang="en-US" sz="2100" b="1" smtClean="0"/>
          </a:p>
        </p:txBody>
      </p:sp>
      <p:sp>
        <p:nvSpPr>
          <p:cNvPr id="490502" name="AutoShape 6"/>
          <p:cNvSpPr>
            <a:spLocks noChangeArrowheads="1"/>
          </p:cNvSpPr>
          <p:nvPr/>
        </p:nvSpPr>
        <p:spPr bwMode="auto">
          <a:xfrm>
            <a:off x="7543800" y="4038600"/>
            <a:ext cx="381000" cy="1447800"/>
          </a:xfrm>
          <a:prstGeom prst="downArrow">
            <a:avLst>
              <a:gd name="adj1" fmla="val 50000"/>
              <a:gd name="adj2" fmla="val 95000"/>
            </a:avLst>
          </a:prstGeom>
          <a:solidFill>
            <a:srgbClr val="CC0000"/>
          </a:solidFill>
          <a:ln w="9525">
            <a:solidFill>
              <a:schemeClr val="tx1"/>
            </a:solidFill>
            <a:miter lim="800000"/>
            <a:headEnd/>
            <a:tailEnd/>
          </a:ln>
        </p:spPr>
        <p:txBody>
          <a:bodyPr wrap="none" anchor="ctr"/>
          <a:lstStyle/>
          <a:p>
            <a:endParaRPr lang="en-US"/>
          </a:p>
        </p:txBody>
      </p:sp>
      <p:sp>
        <p:nvSpPr>
          <p:cNvPr id="490503" name="Oval 7"/>
          <p:cNvSpPr>
            <a:spLocks noChangeArrowheads="1"/>
          </p:cNvSpPr>
          <p:nvPr/>
        </p:nvSpPr>
        <p:spPr bwMode="auto">
          <a:xfrm>
            <a:off x="4311650" y="2076450"/>
            <a:ext cx="941388" cy="941388"/>
          </a:xfrm>
          <a:prstGeom prst="ellipse">
            <a:avLst/>
          </a:prstGeom>
          <a:solidFill>
            <a:srgbClr val="FFEA18">
              <a:alpha val="50195"/>
            </a:srgbClr>
          </a:solidFill>
          <a:ln w="38100">
            <a:solidFill>
              <a:srgbClr val="FFEA18"/>
            </a:solidFill>
            <a:round/>
            <a:headEnd/>
            <a:tailEnd/>
          </a:ln>
        </p:spPr>
        <p:txBody>
          <a:bodyPr wrap="none" anchor="ctr"/>
          <a:lstStyle/>
          <a:p>
            <a:endParaRPr lang="en-US"/>
          </a:p>
        </p:txBody>
      </p:sp>
      <p:sp>
        <p:nvSpPr>
          <p:cNvPr id="490504" name="Oval 8"/>
          <p:cNvSpPr>
            <a:spLocks noChangeArrowheads="1"/>
          </p:cNvSpPr>
          <p:nvPr/>
        </p:nvSpPr>
        <p:spPr bwMode="auto">
          <a:xfrm>
            <a:off x="4311650" y="2078038"/>
            <a:ext cx="941388" cy="941387"/>
          </a:xfrm>
          <a:prstGeom prst="ellipse">
            <a:avLst/>
          </a:prstGeom>
          <a:noFill/>
          <a:ln w="38100">
            <a:solidFill>
              <a:srgbClr val="0F116A"/>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0501">
                                            <p:txEl>
                                              <p:pRg st="0" end="0"/>
                                            </p:txEl>
                                          </p:spTgt>
                                        </p:tgtEl>
                                        <p:attrNameLst>
                                          <p:attrName>style.visibility</p:attrName>
                                        </p:attrNameLst>
                                      </p:cBhvr>
                                      <p:to>
                                        <p:strVal val="visible"/>
                                      </p:to>
                                    </p:set>
                                    <p:anim calcmode="lin" valueType="num">
                                      <p:cBhvr additive="base">
                                        <p:cTn id="7" dur="500" fill="hold"/>
                                        <p:tgtEl>
                                          <p:spTgt spid="49050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05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6" presetClass="entr" presetSubtype="32" fill="hold" grpId="0" nodeType="clickEffect">
                                  <p:stCondLst>
                                    <p:cond delay="0"/>
                                  </p:stCondLst>
                                  <p:childTnLst>
                                    <p:set>
                                      <p:cBhvr>
                                        <p:cTn id="12" dur="1" fill="hold">
                                          <p:stCondLst>
                                            <p:cond delay="0"/>
                                          </p:stCondLst>
                                        </p:cTn>
                                        <p:tgtEl>
                                          <p:spTgt spid="490504"/>
                                        </p:tgtEl>
                                        <p:attrNameLst>
                                          <p:attrName>style.visibility</p:attrName>
                                        </p:attrNameLst>
                                      </p:cBhvr>
                                      <p:to>
                                        <p:strVal val="visible"/>
                                      </p:to>
                                    </p:set>
                                    <p:animEffect transition="in" filter="circle(out)">
                                      <p:cBhvr>
                                        <p:cTn id="13" dur="1000"/>
                                        <p:tgtEl>
                                          <p:spTgt spid="490504"/>
                                        </p:tgtEl>
                                      </p:cBhvr>
                                    </p:animEffect>
                                  </p:childTnLst>
                                </p:cTn>
                              </p:par>
                              <p:par>
                                <p:cTn id="14" presetID="6" presetClass="entr" presetSubtype="32" fill="hold" grpId="0" nodeType="withEffect">
                                  <p:stCondLst>
                                    <p:cond delay="0"/>
                                  </p:stCondLst>
                                  <p:childTnLst>
                                    <p:set>
                                      <p:cBhvr>
                                        <p:cTn id="15" dur="1" fill="hold">
                                          <p:stCondLst>
                                            <p:cond delay="0"/>
                                          </p:stCondLst>
                                        </p:cTn>
                                        <p:tgtEl>
                                          <p:spTgt spid="490503"/>
                                        </p:tgtEl>
                                        <p:attrNameLst>
                                          <p:attrName>style.visibility</p:attrName>
                                        </p:attrNameLst>
                                      </p:cBhvr>
                                      <p:to>
                                        <p:strVal val="visible"/>
                                      </p:to>
                                    </p:set>
                                    <p:animEffect transition="in" filter="circle(out)">
                                      <p:cBhvr>
                                        <p:cTn id="16" dur="2000"/>
                                        <p:tgtEl>
                                          <p:spTgt spid="490503"/>
                                        </p:tgtEl>
                                      </p:cBhvr>
                                    </p:animEffect>
                                  </p:childTnLst>
                                  <p:subTnLst>
                                    <p:audio>
                                      <p:cMediaNode>
                                        <p:cTn display="0" masterRel="sameClick">
                                          <p:stCondLst>
                                            <p:cond evt="begin" delay="0">
                                              <p:tn val="14"/>
                                            </p:cond>
                                          </p:stCondLst>
                                          <p:endCondLst>
                                            <p:cond evt="onStopAudio" delay="0">
                                              <p:tgtEl>
                                                <p:sldTgt/>
                                              </p:tgtEl>
                                            </p:cond>
                                          </p:endCondLst>
                                        </p:cTn>
                                        <p:tgtEl>
                                          <p:sndTgt r:embed="rId4" name="Vibro Up"/>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90501">
                                            <p:txEl>
                                              <p:pRg st="1" end="1"/>
                                            </p:txEl>
                                          </p:spTgt>
                                        </p:tgtEl>
                                        <p:attrNameLst>
                                          <p:attrName>style.visibility</p:attrName>
                                        </p:attrNameLst>
                                      </p:cBhvr>
                                      <p:to>
                                        <p:strVal val="visible"/>
                                      </p:to>
                                    </p:set>
                                    <p:anim calcmode="lin" valueType="num">
                                      <p:cBhvr additive="base">
                                        <p:cTn id="21" dur="500" fill="hold"/>
                                        <p:tgtEl>
                                          <p:spTgt spid="490501">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9050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90501">
                                            <p:txEl>
                                              <p:pRg st="2" end="2"/>
                                            </p:txEl>
                                          </p:spTgt>
                                        </p:tgtEl>
                                        <p:attrNameLst>
                                          <p:attrName>style.visibility</p:attrName>
                                        </p:attrNameLst>
                                      </p:cBhvr>
                                      <p:to>
                                        <p:strVal val="visible"/>
                                      </p:to>
                                    </p:set>
                                    <p:anim calcmode="lin" valueType="num">
                                      <p:cBhvr additive="base">
                                        <p:cTn id="27" dur="500" fill="hold"/>
                                        <p:tgtEl>
                                          <p:spTgt spid="490501">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9050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9" fill="hold">
                      <p:stCondLst>
                        <p:cond delay="indefinite"/>
                      </p:stCondLst>
                      <p:childTnLst>
                        <p:par>
                          <p:cTn id="30" fill="hold">
                            <p:stCondLst>
                              <p:cond delay="0"/>
                            </p:stCondLst>
                            <p:childTnLst>
                              <p:par>
                                <p:cTn id="31" presetID="9" presetClass="exit" presetSubtype="0" fill="hold" grpId="1" nodeType="clickEffect">
                                  <p:stCondLst>
                                    <p:cond delay="0"/>
                                  </p:stCondLst>
                                  <p:childTnLst>
                                    <p:animEffect transition="out" filter="dissolve">
                                      <p:cBhvr>
                                        <p:cTn id="32" dur="500"/>
                                        <p:tgtEl>
                                          <p:spTgt spid="490503"/>
                                        </p:tgtEl>
                                      </p:cBhvr>
                                    </p:animEffect>
                                    <p:set>
                                      <p:cBhvr>
                                        <p:cTn id="33" dur="1" fill="hold">
                                          <p:stCondLst>
                                            <p:cond delay="499"/>
                                          </p:stCondLst>
                                        </p:cTn>
                                        <p:tgtEl>
                                          <p:spTgt spid="490503"/>
                                        </p:tgtEl>
                                        <p:attrNameLst>
                                          <p:attrName>style.visibility</p:attrName>
                                        </p:attrNameLst>
                                      </p:cBhvr>
                                      <p:to>
                                        <p:strVal val="hidden"/>
                                      </p:to>
                                    </p:set>
                                  </p:childTnLst>
                                </p:cTn>
                              </p:par>
                              <p:par>
                                <p:cTn id="34" presetID="2" presetClass="entr" presetSubtype="8" fill="hold" grpId="0" nodeType="withEffect">
                                  <p:stCondLst>
                                    <p:cond delay="0"/>
                                  </p:stCondLst>
                                  <p:childTnLst>
                                    <p:set>
                                      <p:cBhvr>
                                        <p:cTn id="35" dur="1" fill="hold">
                                          <p:stCondLst>
                                            <p:cond delay="0"/>
                                          </p:stCondLst>
                                        </p:cTn>
                                        <p:tgtEl>
                                          <p:spTgt spid="490501">
                                            <p:txEl>
                                              <p:pRg st="3" end="3"/>
                                            </p:txEl>
                                          </p:spTgt>
                                        </p:tgtEl>
                                        <p:attrNameLst>
                                          <p:attrName>style.visibility</p:attrName>
                                        </p:attrNameLst>
                                      </p:cBhvr>
                                      <p:to>
                                        <p:strVal val="visible"/>
                                      </p:to>
                                    </p:set>
                                    <p:anim calcmode="lin" valueType="num">
                                      <p:cBhvr additive="base">
                                        <p:cTn id="36" dur="500" fill="hold"/>
                                        <p:tgtEl>
                                          <p:spTgt spid="490501">
                                            <p:txEl>
                                              <p:pRg st="3" end="3"/>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9050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Whoosh"/>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490501">
                                            <p:txEl>
                                              <p:pRg st="4" end="4"/>
                                            </p:txEl>
                                          </p:spTgt>
                                        </p:tgtEl>
                                        <p:attrNameLst>
                                          <p:attrName>style.visibility</p:attrName>
                                        </p:attrNameLst>
                                      </p:cBhvr>
                                      <p:to>
                                        <p:strVal val="visible"/>
                                      </p:to>
                                    </p:set>
                                    <p:anim calcmode="lin" valueType="num">
                                      <p:cBhvr additive="base">
                                        <p:cTn id="42" dur="500" fill="hold"/>
                                        <p:tgtEl>
                                          <p:spTgt spid="490501">
                                            <p:txEl>
                                              <p:pRg st="4" end="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49050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490501">
                                            <p:txEl>
                                              <p:pRg st="5" end="5"/>
                                            </p:txEl>
                                          </p:spTgt>
                                        </p:tgtEl>
                                        <p:attrNameLst>
                                          <p:attrName>style.visibility</p:attrName>
                                        </p:attrNameLst>
                                      </p:cBhvr>
                                      <p:to>
                                        <p:strVal val="visible"/>
                                      </p:to>
                                    </p:set>
                                    <p:anim calcmode="lin" valueType="num">
                                      <p:cBhvr additive="base">
                                        <p:cTn id="48" dur="500" fill="hold"/>
                                        <p:tgtEl>
                                          <p:spTgt spid="490501">
                                            <p:txEl>
                                              <p:pRg st="5" end="5"/>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49050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3" name="Whoosh"/>
                                        </p:tgtEl>
                                      </p:cMediaNode>
                                    </p:audio>
                                  </p:sub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490501">
                                            <p:txEl>
                                              <p:pRg st="6" end="6"/>
                                            </p:txEl>
                                          </p:spTgt>
                                        </p:tgtEl>
                                        <p:attrNameLst>
                                          <p:attrName>style.visibility</p:attrName>
                                        </p:attrNameLst>
                                      </p:cBhvr>
                                      <p:to>
                                        <p:strVal val="visible"/>
                                      </p:to>
                                    </p:set>
                                    <p:anim calcmode="lin" valueType="num">
                                      <p:cBhvr additive="base">
                                        <p:cTn id="54" dur="500" fill="hold"/>
                                        <p:tgtEl>
                                          <p:spTgt spid="490501">
                                            <p:txEl>
                                              <p:pRg st="6" end="6"/>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49050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2"/>
                                            </p:cond>
                                          </p:stCondLst>
                                          <p:endCondLst>
                                            <p:cond evt="onStopAudio" delay="0">
                                              <p:tgtEl>
                                                <p:sldTgt/>
                                              </p:tgtEl>
                                            </p:cond>
                                          </p:endCondLst>
                                        </p:cTn>
                                        <p:tgtEl>
                                          <p:sndTgt r:embed="rId3" name="Whoosh"/>
                                        </p:tgtEl>
                                      </p:cMediaNode>
                                    </p:audio>
                                  </p:subTnLst>
                                </p:cTn>
                              </p:par>
                            </p:childTnLst>
                          </p:cTn>
                        </p:par>
                      </p:childTnLst>
                    </p:cTn>
                  </p:par>
                  <p:par>
                    <p:cTn id="56" fill="hold">
                      <p:stCondLst>
                        <p:cond delay="indefinite"/>
                      </p:stCondLst>
                      <p:childTnLst>
                        <p:par>
                          <p:cTn id="57" fill="hold">
                            <p:stCondLst>
                              <p:cond delay="0"/>
                            </p:stCondLst>
                            <p:childTnLst>
                              <p:par>
                                <p:cTn id="58" presetID="2" presetClass="entr" presetSubtype="1" fill="hold" grpId="0" nodeType="clickEffect">
                                  <p:stCondLst>
                                    <p:cond delay="0"/>
                                  </p:stCondLst>
                                  <p:childTnLst>
                                    <p:set>
                                      <p:cBhvr>
                                        <p:cTn id="59" dur="1" fill="hold">
                                          <p:stCondLst>
                                            <p:cond delay="0"/>
                                          </p:stCondLst>
                                        </p:cTn>
                                        <p:tgtEl>
                                          <p:spTgt spid="490502"/>
                                        </p:tgtEl>
                                        <p:attrNameLst>
                                          <p:attrName>style.visibility</p:attrName>
                                        </p:attrNameLst>
                                      </p:cBhvr>
                                      <p:to>
                                        <p:strVal val="visible"/>
                                      </p:to>
                                    </p:set>
                                    <p:anim calcmode="lin" valueType="num">
                                      <p:cBhvr additive="base">
                                        <p:cTn id="60" dur="500" fill="hold"/>
                                        <p:tgtEl>
                                          <p:spTgt spid="490502"/>
                                        </p:tgtEl>
                                        <p:attrNameLst>
                                          <p:attrName>ppt_x</p:attrName>
                                        </p:attrNameLst>
                                      </p:cBhvr>
                                      <p:tavLst>
                                        <p:tav tm="0">
                                          <p:val>
                                            <p:strVal val="#ppt_x"/>
                                          </p:val>
                                        </p:tav>
                                        <p:tav tm="100000">
                                          <p:val>
                                            <p:strVal val="#ppt_x"/>
                                          </p:val>
                                        </p:tav>
                                      </p:tavLst>
                                    </p:anim>
                                    <p:anim calcmode="lin" valueType="num">
                                      <p:cBhvr additive="base">
                                        <p:cTn id="61" dur="500" fill="hold"/>
                                        <p:tgtEl>
                                          <p:spTgt spid="490502"/>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8"/>
                                            </p:cond>
                                          </p:stCondLst>
                                          <p:endCondLst>
                                            <p:cond evt="onStopAudio" delay="0">
                                              <p:tgtEl>
                                                <p:sldTgt/>
                                              </p:tgtEl>
                                            </p:cond>
                                          </p:endCondLst>
                                        </p:cTn>
                                        <p:tgtEl>
                                          <p:sndTgt r:embed="rId5"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501" grpId="0" build="p" autoUpdateAnimBg="0"/>
      <p:bldP spid="490502" grpId="0" animBg="1"/>
      <p:bldP spid="490503" grpId="0" animBg="1"/>
      <p:bldP spid="490503" grpId="1" animBg="1"/>
      <p:bldP spid="49050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26" descr="41-13-HumanDigestiveSys-NL"/>
          <p:cNvPicPr>
            <a:picLocks noChangeAspect="1" noChangeArrowheads="1"/>
          </p:cNvPicPr>
          <p:nvPr/>
        </p:nvPicPr>
        <p:blipFill>
          <a:blip r:embed="rId5" cstate="print"/>
          <a:srcRect l="27094" b="18559"/>
          <a:stretch>
            <a:fillRect/>
          </a:stretch>
        </p:blipFill>
        <p:spPr bwMode="auto">
          <a:xfrm>
            <a:off x="4572000" y="2819400"/>
            <a:ext cx="4305803" cy="3733800"/>
          </a:xfrm>
          <a:prstGeom prst="rect">
            <a:avLst/>
          </a:prstGeom>
          <a:noFill/>
          <a:ln w="9525">
            <a:noFill/>
            <a:miter lim="800000"/>
            <a:headEnd/>
            <a:tailEnd/>
          </a:ln>
        </p:spPr>
      </p:pic>
      <p:grpSp>
        <p:nvGrpSpPr>
          <p:cNvPr id="2" name="Group 1027"/>
          <p:cNvGrpSpPr>
            <a:grpSpLocks/>
          </p:cNvGrpSpPr>
          <p:nvPr/>
        </p:nvGrpSpPr>
        <p:grpSpPr bwMode="auto">
          <a:xfrm>
            <a:off x="304801" y="152400"/>
            <a:ext cx="8307268" cy="4800600"/>
            <a:chOff x="3097" y="96"/>
            <a:chExt cx="2427" cy="3024"/>
          </a:xfrm>
        </p:grpSpPr>
        <p:sp>
          <p:nvSpPr>
            <p:cNvPr id="13320" name="Line 1028"/>
            <p:cNvSpPr>
              <a:spLocks noChangeShapeType="1"/>
            </p:cNvSpPr>
            <p:nvPr/>
          </p:nvSpPr>
          <p:spPr bwMode="auto">
            <a:xfrm flipH="1">
              <a:off x="4833" y="1200"/>
              <a:ext cx="205" cy="1920"/>
            </a:xfrm>
            <a:prstGeom prst="line">
              <a:avLst/>
            </a:prstGeom>
            <a:noFill/>
            <a:ln w="57150">
              <a:solidFill>
                <a:schemeClr val="hlink"/>
              </a:solidFill>
              <a:round/>
              <a:headEnd/>
              <a:tailEnd/>
            </a:ln>
          </p:spPr>
          <p:txBody>
            <a:bodyPr wrap="none" anchor="ctr"/>
            <a:lstStyle/>
            <a:p>
              <a:endParaRPr lang="en-US"/>
            </a:p>
          </p:txBody>
        </p:sp>
        <p:sp>
          <p:nvSpPr>
            <p:cNvPr id="13321" name="Text Box 1029"/>
            <p:cNvSpPr txBox="1">
              <a:spLocks noChangeArrowheads="1"/>
            </p:cNvSpPr>
            <p:nvPr/>
          </p:nvSpPr>
          <p:spPr bwMode="auto">
            <a:xfrm>
              <a:off x="3097" y="96"/>
              <a:ext cx="2427" cy="1735"/>
            </a:xfrm>
            <a:prstGeom prst="rect">
              <a:avLst/>
            </a:prstGeom>
            <a:solidFill>
              <a:schemeClr val="bg2"/>
            </a:solidFill>
            <a:ln w="38100">
              <a:solidFill>
                <a:srgbClr val="CC0000"/>
              </a:solidFill>
              <a:miter lim="800000"/>
              <a:headEnd/>
              <a:tailEnd/>
            </a:ln>
          </p:spPr>
          <p:txBody>
            <a:bodyPr wrap="square" tIns="91440">
              <a:spAutoFit/>
            </a:bodyPr>
            <a:lstStyle/>
            <a:p>
              <a:pPr>
                <a:lnSpc>
                  <a:spcPct val="50000"/>
                </a:lnSpc>
                <a:spcBef>
                  <a:spcPct val="50000"/>
                </a:spcBef>
                <a:tabLst>
                  <a:tab pos="225425" algn="l"/>
                </a:tabLst>
              </a:pPr>
              <a:r>
                <a:rPr lang="en-US" sz="2000" b="1" u="sng" dirty="0">
                  <a:solidFill>
                    <a:srgbClr val="CC0000"/>
                  </a:solidFill>
                </a:rPr>
                <a:t>stomach</a:t>
              </a:r>
              <a:endParaRPr lang="en-US" sz="2000" b="1" u="sng" dirty="0">
                <a:solidFill>
                  <a:srgbClr val="0F116A"/>
                </a:solidFill>
              </a:endParaRPr>
            </a:p>
            <a:p>
              <a:pPr>
                <a:tabLst>
                  <a:tab pos="225425" algn="l"/>
                </a:tabLst>
              </a:pPr>
              <a:r>
                <a:rPr lang="en-US" sz="2000" b="1" dirty="0" smtClean="0">
                  <a:solidFill>
                    <a:srgbClr val="0F116A"/>
                  </a:solidFill>
                  <a:sym typeface="Wingdings" pitchFamily="84" charset="2"/>
                </a:rPr>
                <a:t>acid (secreted from </a:t>
              </a:r>
              <a:r>
                <a:rPr lang="en-US" sz="2000" b="1" dirty="0" err="1" smtClean="0">
                  <a:solidFill>
                    <a:srgbClr val="0F116A"/>
                  </a:solidFill>
                  <a:sym typeface="Wingdings" pitchFamily="84" charset="2"/>
                </a:rPr>
                <a:t>oxyntic</a:t>
              </a:r>
              <a:r>
                <a:rPr lang="en-US" sz="2000" b="1" dirty="0" smtClean="0">
                  <a:solidFill>
                    <a:srgbClr val="0F116A"/>
                  </a:solidFill>
                  <a:sym typeface="Wingdings" pitchFamily="84" charset="2"/>
                </a:rPr>
                <a:t> cells in wall) </a:t>
              </a:r>
              <a:r>
                <a:rPr lang="en-US" sz="2000" b="1" dirty="0" smtClean="0">
                  <a:solidFill>
                    <a:srgbClr val="0F116A"/>
                  </a:solidFill>
                </a:rPr>
                <a:t>kills germs</a:t>
              </a:r>
              <a:endParaRPr lang="en-US" sz="2000" b="1" dirty="0">
                <a:solidFill>
                  <a:srgbClr val="0F116A"/>
                </a:solidFill>
              </a:endParaRPr>
            </a:p>
            <a:p>
              <a:pPr>
                <a:tabLst>
                  <a:tab pos="225425" algn="l"/>
                </a:tabLst>
              </a:pPr>
              <a:r>
                <a:rPr lang="en-US" sz="2000" b="1" dirty="0">
                  <a:solidFill>
                    <a:srgbClr val="0F116A"/>
                  </a:solidFill>
                  <a:sym typeface="Wingdings" pitchFamily="84" charset="2"/>
                </a:rPr>
                <a:t></a:t>
              </a:r>
              <a:r>
                <a:rPr lang="en-US" sz="2000" b="1" dirty="0" smtClean="0">
                  <a:solidFill>
                    <a:srgbClr val="0F116A"/>
                  </a:solidFill>
                </a:rPr>
                <a:t>stores food for up to 4 hrs </a:t>
              </a:r>
              <a:r>
                <a:rPr lang="en-US" b="1" dirty="0" smtClean="0">
                  <a:solidFill>
                    <a:srgbClr val="0F116A"/>
                  </a:solidFill>
                </a:rPr>
                <a:t>(sphincter at each end)</a:t>
              </a:r>
              <a:r>
                <a:rPr lang="en-US" b="1" dirty="0" smtClean="0">
                  <a:solidFill>
                    <a:srgbClr val="0F116A"/>
                  </a:solidFill>
                  <a:sym typeface="Wingdings" pitchFamily="84" charset="2"/>
                </a:rPr>
                <a:t> </a:t>
              </a:r>
              <a:endParaRPr lang="en-US" sz="2000" b="1" dirty="0">
                <a:solidFill>
                  <a:srgbClr val="0F116A"/>
                </a:solidFill>
                <a:sym typeface="Wingdings" pitchFamily="84" charset="2"/>
              </a:endParaRPr>
            </a:p>
            <a:p>
              <a:pPr>
                <a:tabLst>
                  <a:tab pos="225425" algn="l"/>
                </a:tabLst>
              </a:pPr>
              <a:r>
                <a:rPr lang="en-US" sz="2000" b="1" dirty="0" smtClean="0">
                  <a:solidFill>
                    <a:srgbClr val="0F116A"/>
                  </a:solidFill>
                  <a:sym typeface="Wingdings" pitchFamily="84" charset="2"/>
                </a:rPr>
                <a:t></a:t>
              </a:r>
              <a:r>
                <a:rPr lang="en-US" sz="2000" b="1" dirty="0" smtClean="0">
                  <a:solidFill>
                    <a:srgbClr val="0F116A"/>
                  </a:solidFill>
                </a:rPr>
                <a:t>mixes food by moving wall with contractions (churning)</a:t>
              </a:r>
              <a:endParaRPr lang="en-US" sz="2000" b="1" dirty="0">
                <a:solidFill>
                  <a:srgbClr val="0F116A"/>
                </a:solidFill>
              </a:endParaRPr>
            </a:p>
            <a:p>
              <a:pPr>
                <a:tabLst>
                  <a:tab pos="225425" algn="l"/>
                </a:tabLst>
              </a:pPr>
              <a:r>
                <a:rPr lang="en-US" sz="2000" b="1" dirty="0" smtClean="0">
                  <a:solidFill>
                    <a:srgbClr val="0F116A"/>
                  </a:solidFill>
                  <a:sym typeface="Wingdings" pitchFamily="84" charset="2"/>
                </a:rPr>
                <a:t>gastric juice secreted from glands (peptic cells) in stomach wall </a:t>
              </a:r>
              <a:r>
                <a:rPr lang="en-US" sz="2000" b="1" dirty="0" smtClean="0">
                  <a:solidFill>
                    <a:srgbClr val="0F116A"/>
                  </a:solidFill>
                </a:rPr>
                <a:t>digest proteins</a:t>
              </a:r>
            </a:p>
            <a:p>
              <a:pPr>
                <a:buFont typeface="Wingdings" pitchFamily="2" charset="2"/>
                <a:buChar char="§"/>
                <a:tabLst>
                  <a:tab pos="225425" algn="l"/>
                </a:tabLst>
              </a:pPr>
              <a:r>
                <a:rPr lang="en-US" sz="2000" b="1" dirty="0">
                  <a:solidFill>
                    <a:srgbClr val="0F116A"/>
                  </a:solidFill>
                </a:rPr>
                <a:t>s</a:t>
              </a:r>
              <a:r>
                <a:rPr lang="en-US" sz="2000" b="1" dirty="0" smtClean="0">
                  <a:solidFill>
                    <a:srgbClr val="0F116A"/>
                  </a:solidFill>
                </a:rPr>
                <a:t>ecretes mucus (from goblet cells) to protect stomach lining from acid and enzymes</a:t>
              </a:r>
            </a:p>
            <a:p>
              <a:pPr>
                <a:tabLst>
                  <a:tab pos="225425" algn="l"/>
                </a:tabLst>
              </a:pPr>
              <a:endParaRPr lang="en-US" sz="2000" b="1" dirty="0">
                <a:solidFill>
                  <a:srgbClr val="0F116A"/>
                </a:solidFill>
              </a:endParaRPr>
            </a:p>
          </p:txBody>
        </p:sp>
      </p:grpSp>
      <p:sp>
        <p:nvSpPr>
          <p:cNvPr id="498694" name="Rectangle 1030"/>
          <p:cNvSpPr>
            <a:spLocks noChangeArrowheads="1"/>
          </p:cNvSpPr>
          <p:nvPr/>
        </p:nvSpPr>
        <p:spPr bwMode="auto">
          <a:xfrm>
            <a:off x="7620000" y="4114800"/>
            <a:ext cx="1327150" cy="701675"/>
          </a:xfrm>
          <a:prstGeom prst="rect">
            <a:avLst/>
          </a:prstGeom>
          <a:noFill/>
          <a:ln w="9525">
            <a:noFill/>
            <a:miter lim="800000"/>
            <a:headEnd/>
            <a:tailEnd/>
          </a:ln>
        </p:spPr>
        <p:txBody>
          <a:bodyPr wrap="none" anchor="ctr">
            <a:spAutoFit/>
          </a:bodyPr>
          <a:lstStyle/>
          <a:p>
            <a:r>
              <a:rPr lang="en-US" sz="2000" b="1" u="sng" dirty="0">
                <a:solidFill>
                  <a:srgbClr val="CC0000"/>
                </a:solidFill>
              </a:rPr>
              <a:t>cardiac</a:t>
            </a:r>
            <a:br>
              <a:rPr lang="en-US" sz="2000" b="1" u="sng" dirty="0">
                <a:solidFill>
                  <a:srgbClr val="CC0000"/>
                </a:solidFill>
              </a:rPr>
            </a:br>
            <a:r>
              <a:rPr lang="en-US" sz="2000" b="1" u="sng" dirty="0">
                <a:solidFill>
                  <a:srgbClr val="CC0000"/>
                </a:solidFill>
              </a:rPr>
              <a:t>sphincter</a:t>
            </a:r>
          </a:p>
        </p:txBody>
      </p:sp>
      <p:sp>
        <p:nvSpPr>
          <p:cNvPr id="498695" name="Rectangle 1031"/>
          <p:cNvSpPr>
            <a:spLocks noChangeArrowheads="1"/>
          </p:cNvSpPr>
          <p:nvPr/>
        </p:nvSpPr>
        <p:spPr bwMode="auto">
          <a:xfrm>
            <a:off x="7010400" y="5780157"/>
            <a:ext cx="1327150" cy="707886"/>
          </a:xfrm>
          <a:prstGeom prst="rect">
            <a:avLst/>
          </a:prstGeom>
          <a:noFill/>
          <a:ln w="9525">
            <a:noFill/>
            <a:miter lim="800000"/>
            <a:headEnd/>
            <a:tailEnd/>
          </a:ln>
        </p:spPr>
        <p:txBody>
          <a:bodyPr wrap="square" anchor="ctr">
            <a:spAutoFit/>
          </a:bodyPr>
          <a:lstStyle/>
          <a:p>
            <a:r>
              <a:rPr lang="en-US" sz="2000" b="1" u="sng" dirty="0">
                <a:solidFill>
                  <a:srgbClr val="CC0000"/>
                </a:solidFill>
              </a:rPr>
              <a:t>pyloric</a:t>
            </a:r>
            <a:br>
              <a:rPr lang="en-US" sz="2000" b="1" u="sng" dirty="0">
                <a:solidFill>
                  <a:srgbClr val="CC0000"/>
                </a:solidFill>
              </a:rPr>
            </a:br>
            <a:r>
              <a:rPr lang="en-US" sz="2000" b="1" u="sng" dirty="0">
                <a:solidFill>
                  <a:srgbClr val="CC0000"/>
                </a:solidFill>
              </a:rPr>
              <a:t>sphincter</a:t>
            </a:r>
          </a:p>
        </p:txBody>
      </p:sp>
      <p:sp>
        <p:nvSpPr>
          <p:cNvPr id="10" name="Text Box 1029"/>
          <p:cNvSpPr txBox="1">
            <a:spLocks noChangeArrowheads="1"/>
          </p:cNvSpPr>
          <p:nvPr/>
        </p:nvSpPr>
        <p:spPr bwMode="auto">
          <a:xfrm>
            <a:off x="381000" y="3124200"/>
            <a:ext cx="3352800" cy="2560320"/>
          </a:xfrm>
          <a:prstGeom prst="rect">
            <a:avLst/>
          </a:prstGeom>
          <a:solidFill>
            <a:schemeClr val="bg2"/>
          </a:solidFill>
          <a:ln w="38100">
            <a:solidFill>
              <a:srgbClr val="CC0000"/>
            </a:solidFill>
            <a:miter lim="800000"/>
            <a:headEnd/>
            <a:tailEnd/>
          </a:ln>
        </p:spPr>
        <p:txBody>
          <a:bodyPr wrap="square" tIns="91440">
            <a:spAutoFit/>
          </a:bodyPr>
          <a:lstStyle/>
          <a:p>
            <a:pPr>
              <a:lnSpc>
                <a:spcPct val="50000"/>
              </a:lnSpc>
              <a:spcBef>
                <a:spcPct val="50000"/>
              </a:spcBef>
              <a:tabLst>
                <a:tab pos="225425" algn="l"/>
              </a:tabLst>
            </a:pPr>
            <a:r>
              <a:rPr lang="en-US" sz="2000" b="1" u="sng" dirty="0" smtClean="0">
                <a:solidFill>
                  <a:srgbClr val="CC0000"/>
                </a:solidFill>
              </a:rPr>
              <a:t>Gastric juice</a:t>
            </a:r>
            <a:endParaRPr lang="en-US" sz="2000" b="1" u="sng" dirty="0" smtClean="0">
              <a:solidFill>
                <a:srgbClr val="0F116A"/>
              </a:solidFill>
            </a:endParaRPr>
          </a:p>
          <a:p>
            <a:pPr>
              <a:tabLst>
                <a:tab pos="225425" algn="l"/>
              </a:tabLst>
            </a:pPr>
            <a:r>
              <a:rPr lang="en-US" sz="2000" b="1" dirty="0" smtClean="0">
                <a:solidFill>
                  <a:srgbClr val="0F116A"/>
                </a:solidFill>
              </a:rPr>
              <a:t>Contains:</a:t>
            </a:r>
          </a:p>
          <a:p>
            <a:pPr>
              <a:buFont typeface="Arial" pitchFamily="34" charset="0"/>
              <a:buChar char="•"/>
              <a:tabLst>
                <a:tab pos="225425" algn="l"/>
              </a:tabLst>
            </a:pPr>
            <a:r>
              <a:rPr lang="en-US" sz="2000" b="1" dirty="0" smtClean="0">
                <a:solidFill>
                  <a:srgbClr val="0F116A"/>
                </a:solidFill>
              </a:rPr>
              <a:t>Acid (pH =2) kills germs and provide optimum pH for pepsin</a:t>
            </a:r>
          </a:p>
          <a:p>
            <a:pPr>
              <a:buFont typeface="Arial" pitchFamily="34" charset="0"/>
              <a:buChar char="•"/>
              <a:tabLst>
                <a:tab pos="225425" algn="l"/>
              </a:tabLst>
            </a:pPr>
            <a:r>
              <a:rPr lang="en-US" sz="2000" b="1" dirty="0" smtClean="0">
                <a:solidFill>
                  <a:srgbClr val="0F116A"/>
                </a:solidFill>
              </a:rPr>
              <a:t>Peptidase enzymes (ex: pepsin) to </a:t>
            </a:r>
            <a:r>
              <a:rPr lang="en-US" sz="2000" b="1" dirty="0" err="1" smtClean="0">
                <a:solidFill>
                  <a:srgbClr val="0F116A"/>
                </a:solidFill>
              </a:rPr>
              <a:t>hydrolyse</a:t>
            </a:r>
            <a:r>
              <a:rPr lang="en-US" sz="2000" b="1" dirty="0" smtClean="0">
                <a:solidFill>
                  <a:srgbClr val="0F116A"/>
                </a:solidFill>
              </a:rPr>
              <a:t> protein to </a:t>
            </a:r>
            <a:r>
              <a:rPr lang="en-US" sz="2000" b="1" dirty="0" err="1" smtClean="0">
                <a:solidFill>
                  <a:srgbClr val="0F116A"/>
                </a:solidFill>
              </a:rPr>
              <a:t>polypetides</a:t>
            </a:r>
            <a:endParaRPr lang="en-US" sz="2000" b="1" dirty="0" smtClean="0">
              <a:solidFill>
                <a:srgbClr val="0F116A"/>
              </a:solidFill>
            </a:endParaRPr>
          </a:p>
          <a:p>
            <a:pPr>
              <a:tabLst>
                <a:tab pos="225425" algn="l"/>
              </a:tabLst>
            </a:pPr>
            <a:endParaRPr lang="en-US" sz="2000" b="1" dirty="0" smtClean="0">
              <a:solidFill>
                <a:srgbClr val="0F116A"/>
              </a:solidFill>
            </a:endParaRPr>
          </a:p>
          <a:p>
            <a:pPr>
              <a:tabLst>
                <a:tab pos="225425" algn="l"/>
              </a:tabLst>
            </a:pPr>
            <a:endParaRPr lang="en-US" sz="2000" b="1" dirty="0">
              <a:solidFill>
                <a:srgbClr val="0F116A"/>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98694"/>
                                        </p:tgtEl>
                                        <p:attrNameLst>
                                          <p:attrName>style.visibility</p:attrName>
                                        </p:attrNameLst>
                                      </p:cBhvr>
                                      <p:to>
                                        <p:strVal val="visible"/>
                                      </p:to>
                                    </p:set>
                                    <p:anim calcmode="lin" valueType="num">
                                      <p:cBhvr>
                                        <p:cTn id="13" dur="500" fill="hold"/>
                                        <p:tgtEl>
                                          <p:spTgt spid="498694"/>
                                        </p:tgtEl>
                                        <p:attrNameLst>
                                          <p:attrName>ppt_w</p:attrName>
                                        </p:attrNameLst>
                                      </p:cBhvr>
                                      <p:tavLst>
                                        <p:tav tm="0">
                                          <p:val>
                                            <p:fltVal val="0"/>
                                          </p:val>
                                        </p:tav>
                                        <p:tav tm="100000">
                                          <p:val>
                                            <p:strVal val="#ppt_w"/>
                                          </p:val>
                                        </p:tav>
                                      </p:tavLst>
                                    </p:anim>
                                    <p:anim calcmode="lin" valueType="num">
                                      <p:cBhvr>
                                        <p:cTn id="14" dur="500" fill="hold"/>
                                        <p:tgtEl>
                                          <p:spTgt spid="498694"/>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4" name="Pong"/>
                                        </p:tgtEl>
                                      </p:cMediaNode>
                                    </p:audio>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98695"/>
                                        </p:tgtEl>
                                        <p:attrNameLst>
                                          <p:attrName>style.visibility</p:attrName>
                                        </p:attrNameLst>
                                      </p:cBhvr>
                                      <p:to>
                                        <p:strVal val="visible"/>
                                      </p:to>
                                    </p:set>
                                    <p:anim calcmode="lin" valueType="num">
                                      <p:cBhvr>
                                        <p:cTn id="19" dur="500" fill="hold"/>
                                        <p:tgtEl>
                                          <p:spTgt spid="498695"/>
                                        </p:tgtEl>
                                        <p:attrNameLst>
                                          <p:attrName>ppt_w</p:attrName>
                                        </p:attrNameLst>
                                      </p:cBhvr>
                                      <p:tavLst>
                                        <p:tav tm="0">
                                          <p:val>
                                            <p:fltVal val="0"/>
                                          </p:val>
                                        </p:tav>
                                        <p:tav tm="100000">
                                          <p:val>
                                            <p:strVal val="#ppt_w"/>
                                          </p:val>
                                        </p:tav>
                                      </p:tavLst>
                                    </p:anim>
                                    <p:anim calcmode="lin" valueType="num">
                                      <p:cBhvr>
                                        <p:cTn id="20" dur="500" fill="hold"/>
                                        <p:tgtEl>
                                          <p:spTgt spid="498695"/>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7"/>
                                            </p:cond>
                                          </p:stCondLst>
                                          <p:endCondLst>
                                            <p:cond evt="onStopAudio" delay="0">
                                              <p:tgtEl>
                                                <p:sldTgt/>
                                              </p:tgtEl>
                                            </p:cond>
                                          </p:endCondLst>
                                        </p:cTn>
                                        <p:tgtEl>
                                          <p:sndTgt r:embed="rId4" name="Po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694" grpId="0"/>
      <p:bldP spid="49869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0" name="Picture 7" descr="41-13-HumanDigestiveSys-L.jpg                                  00000025BIOLOGY6eCIPLchapters40-55     B847B7B5:"/>
          <p:cNvPicPr>
            <a:picLocks noGrp="1" noChangeAspect="1" noChangeArrowheads="1"/>
          </p:cNvPicPr>
          <p:nvPr>
            <p:ph type="clipArt" sz="half" idx="2"/>
          </p:nvPr>
        </p:nvPicPr>
        <p:blipFill>
          <a:blip r:embed="rId2" cstate="print"/>
          <a:srcRect/>
          <a:stretch>
            <a:fillRect/>
          </a:stretch>
        </p:blipFill>
        <p:spPr>
          <a:xfrm>
            <a:off x="1905000" y="2438400"/>
            <a:ext cx="6172200" cy="4267200"/>
          </a:xfrm>
        </p:spPr>
      </p:pic>
      <p:sp>
        <p:nvSpPr>
          <p:cNvPr id="9218" name="Rectangle 2"/>
          <p:cNvSpPr>
            <a:spLocks noGrp="1" noChangeArrowheads="1"/>
          </p:cNvSpPr>
          <p:nvPr>
            <p:ph type="title"/>
          </p:nvPr>
        </p:nvSpPr>
        <p:spPr>
          <a:xfrm>
            <a:off x="1066800" y="-152400"/>
            <a:ext cx="7772400" cy="1066800"/>
          </a:xfrm>
        </p:spPr>
        <p:txBody>
          <a:bodyPr/>
          <a:lstStyle/>
          <a:p>
            <a:r>
              <a:rPr lang="en-US" altLang="en-US" dirty="0" smtClean="0"/>
              <a:t>Human Digestion</a:t>
            </a:r>
          </a:p>
        </p:txBody>
      </p:sp>
      <p:sp>
        <p:nvSpPr>
          <p:cNvPr id="10243" name="Rectangle 3"/>
          <p:cNvSpPr>
            <a:spLocks noGrp="1" noChangeArrowheads="1"/>
          </p:cNvSpPr>
          <p:nvPr>
            <p:ph type="body" sz="half" idx="1"/>
          </p:nvPr>
        </p:nvSpPr>
        <p:spPr>
          <a:xfrm>
            <a:off x="685800" y="1219200"/>
            <a:ext cx="7696200" cy="4876800"/>
          </a:xfrm>
        </p:spPr>
        <p:txBody>
          <a:bodyPr/>
          <a:lstStyle/>
          <a:p>
            <a:r>
              <a:rPr lang="en-US" altLang="en-US" sz="2000" b="1" dirty="0" smtClean="0">
                <a:solidFill>
                  <a:srgbClr val="FF0000"/>
                </a:solidFill>
              </a:rPr>
              <a:t>Peristalsis: </a:t>
            </a:r>
            <a:r>
              <a:rPr lang="en-US" altLang="en-US" sz="2000" dirty="0" smtClean="0"/>
              <a:t>rhythmic waves of contraction by smooth muscle</a:t>
            </a:r>
          </a:p>
          <a:p>
            <a:r>
              <a:rPr lang="en-US" altLang="en-US" sz="2000" b="1" dirty="0" smtClean="0">
                <a:solidFill>
                  <a:srgbClr val="FF0000"/>
                </a:solidFill>
              </a:rPr>
              <a:t>Sphincters</a:t>
            </a:r>
            <a:r>
              <a:rPr lang="en-US" altLang="en-US" sz="2000" dirty="0" smtClean="0"/>
              <a:t>: ring-like valves that regulate passage of material</a:t>
            </a:r>
          </a:p>
          <a:p>
            <a:r>
              <a:rPr lang="en-US" altLang="en-US" sz="2000" b="1" dirty="0" smtClean="0">
                <a:solidFill>
                  <a:srgbClr val="FF0000"/>
                </a:solidFill>
              </a:rPr>
              <a:t>Accessory glands: </a:t>
            </a:r>
            <a:r>
              <a:rPr lang="en-US" altLang="en-US" sz="2000" dirty="0" smtClean="0"/>
              <a:t>salivary glands; pancreas; liver; gall bladder (</a:t>
            </a:r>
            <a:r>
              <a:rPr lang="en-US" sz="2000" dirty="0" smtClean="0"/>
              <a:t>secrete digestive juices)</a:t>
            </a:r>
            <a:r>
              <a:rPr lang="en-US" altLang="en-US" sz="2000" dirty="0" smtClean="0"/>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Tissue Layers</a:t>
            </a:r>
            <a:endParaRPr lang="en-US" dirty="0"/>
          </a:p>
        </p:txBody>
      </p:sp>
      <p:sp>
        <p:nvSpPr>
          <p:cNvPr id="3" name="Content Placeholder 2"/>
          <p:cNvSpPr>
            <a:spLocks noGrp="1"/>
          </p:cNvSpPr>
          <p:nvPr>
            <p:ph sz="quarter" idx="1"/>
          </p:nvPr>
        </p:nvSpPr>
        <p:spPr/>
        <p:txBody>
          <a:bodyPr/>
          <a:lstStyle/>
          <a:p>
            <a:r>
              <a:rPr lang="en-US" sz="2800" dirty="0" smtClean="0"/>
              <a:t>The gut wall consists of four tissue layers surrounding a central cavity (</a:t>
            </a:r>
            <a:r>
              <a:rPr lang="en-US" sz="2800" b="1" dirty="0" smtClean="0"/>
              <a:t>lumen</a:t>
            </a:r>
            <a:r>
              <a:rPr lang="en-US" sz="2800" dirty="0" smtClean="0"/>
              <a:t>)-</a:t>
            </a:r>
          </a:p>
          <a:p>
            <a:pPr lvl="1"/>
            <a:r>
              <a:rPr lang="en-US" sz="2500" b="1" dirty="0" err="1" smtClean="0"/>
              <a:t>Serosa</a:t>
            </a:r>
            <a:r>
              <a:rPr lang="en-US" sz="2500" dirty="0" smtClean="0"/>
              <a:t> – tough connective tissue to protect the wall and reduce friction with other organs when it moves)</a:t>
            </a:r>
          </a:p>
          <a:p>
            <a:pPr lvl="1"/>
            <a:r>
              <a:rPr lang="en-US" sz="2500" b="1" dirty="0" smtClean="0"/>
              <a:t>Muscle</a:t>
            </a:r>
            <a:r>
              <a:rPr lang="en-US" sz="2500" dirty="0" smtClean="0"/>
              <a:t> </a:t>
            </a:r>
            <a:r>
              <a:rPr lang="en-US" sz="2500" b="1" dirty="0" smtClean="0"/>
              <a:t>Layer</a:t>
            </a:r>
            <a:r>
              <a:rPr lang="en-US" sz="2500" dirty="0" smtClean="0"/>
              <a:t> – </a:t>
            </a:r>
            <a:r>
              <a:rPr lang="en-US" sz="2200" dirty="0" smtClean="0"/>
              <a:t>longitudinal muscle and circular muscle running in different directions</a:t>
            </a:r>
          </a:p>
          <a:p>
            <a:pPr lvl="2"/>
            <a:r>
              <a:rPr lang="en-US" sz="1900" dirty="0" smtClean="0"/>
              <a:t>Cause peristalsis when circular muscles contract and longitudinal relax)</a:t>
            </a:r>
          </a:p>
          <a:p>
            <a:endParaRPr lang="en-US" dirty="0"/>
          </a:p>
        </p:txBody>
      </p:sp>
      <p:pic>
        <p:nvPicPr>
          <p:cNvPr id="94210" name="Picture 2" descr="http://www.biologymad.com/Digestion/Digest1.gif"/>
          <p:cNvPicPr>
            <a:picLocks noChangeAspect="1" noChangeArrowheads="1"/>
          </p:cNvPicPr>
          <p:nvPr/>
        </p:nvPicPr>
        <p:blipFill>
          <a:blip r:embed="rId2" cstate="print"/>
          <a:srcRect/>
          <a:stretch>
            <a:fillRect/>
          </a:stretch>
        </p:blipFill>
        <p:spPr bwMode="auto">
          <a:xfrm>
            <a:off x="3176308" y="4114800"/>
            <a:ext cx="5710518" cy="2743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1"/>
            <a:r>
              <a:rPr lang="en-US" sz="2500" b="1" dirty="0" err="1" smtClean="0"/>
              <a:t>Submucosa</a:t>
            </a:r>
            <a:r>
              <a:rPr lang="en-US" sz="2500" b="1" dirty="0" smtClean="0"/>
              <a:t> – </a:t>
            </a:r>
            <a:r>
              <a:rPr lang="en-US" sz="2400" dirty="0" smtClean="0"/>
              <a:t>connective tissue with blood vessels and lymph vessels to carry away absorbed food</a:t>
            </a:r>
          </a:p>
          <a:p>
            <a:pPr lvl="2"/>
            <a:r>
              <a:rPr lang="en-US" sz="2400" dirty="0" smtClean="0"/>
              <a:t>Has nerves to coordinate peristalsis</a:t>
            </a:r>
          </a:p>
          <a:p>
            <a:pPr lvl="1"/>
            <a:r>
              <a:rPr lang="en-US" sz="2400" b="1" dirty="0" smtClean="0"/>
              <a:t>Mucosa- </a:t>
            </a:r>
            <a:r>
              <a:rPr lang="en-US" sz="2400" dirty="0" smtClean="0"/>
              <a:t>secretes music to lubricate and protect the mucosa</a:t>
            </a:r>
            <a:endParaRPr lang="en-US" sz="2000" dirty="0" smtClean="0"/>
          </a:p>
          <a:p>
            <a:pPr lvl="2"/>
            <a:r>
              <a:rPr lang="en-US" sz="2400" dirty="0" smtClean="0"/>
              <a:t>Secretes digestive juices in some areas</a:t>
            </a:r>
          </a:p>
          <a:p>
            <a:pPr lvl="2"/>
            <a:r>
              <a:rPr lang="en-US" sz="2400" dirty="0" smtClean="0"/>
              <a:t>Absorbs digested food in others</a:t>
            </a:r>
          </a:p>
          <a:p>
            <a:endParaRPr lang="en-US" dirty="0"/>
          </a:p>
        </p:txBody>
      </p:sp>
      <p:pic>
        <p:nvPicPr>
          <p:cNvPr id="4" name="Picture 2" descr="http://www.biologymad.com/Digestion/Digest1.gif"/>
          <p:cNvPicPr>
            <a:picLocks noChangeAspect="1" noChangeArrowheads="1"/>
          </p:cNvPicPr>
          <p:nvPr/>
        </p:nvPicPr>
        <p:blipFill>
          <a:blip r:embed="rId2" cstate="print"/>
          <a:srcRect/>
          <a:stretch>
            <a:fillRect/>
          </a:stretch>
        </p:blipFill>
        <p:spPr bwMode="auto">
          <a:xfrm>
            <a:off x="3176308" y="4114800"/>
            <a:ext cx="5710518" cy="27432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Glands</a:t>
            </a:r>
            <a:endParaRPr lang="en-US" dirty="0"/>
          </a:p>
        </p:txBody>
      </p:sp>
      <p:sp>
        <p:nvSpPr>
          <p:cNvPr id="6" name="Content Placeholder 5"/>
          <p:cNvSpPr>
            <a:spLocks noGrp="1"/>
          </p:cNvSpPr>
          <p:nvPr>
            <p:ph sz="quarter" idx="1"/>
          </p:nvPr>
        </p:nvSpPr>
        <p:spPr/>
        <p:txBody>
          <a:bodyPr/>
          <a:lstStyle/>
          <a:p>
            <a:r>
              <a:rPr lang="en-US" sz="2400" dirty="0" smtClean="0"/>
              <a:t>There are a number of different glands which produce digestive secretions:</a:t>
            </a:r>
          </a:p>
          <a:p>
            <a:pPr lvl="1"/>
            <a:r>
              <a:rPr lang="en-US" sz="2100" dirty="0" smtClean="0"/>
              <a:t>Some are found in the wall of the gut with the secretions </a:t>
            </a:r>
            <a:r>
              <a:rPr lang="en-US" sz="2400" dirty="0" smtClean="0"/>
              <a:t>passing directly into the gut cavity</a:t>
            </a:r>
          </a:p>
          <a:p>
            <a:pPr lvl="2"/>
            <a:r>
              <a:rPr lang="en-US" sz="2100" dirty="0" smtClean="0"/>
              <a:t>Mucus secreting glands (</a:t>
            </a:r>
            <a:r>
              <a:rPr lang="en-US" sz="2100" dirty="0" err="1" smtClean="0"/>
              <a:t>submucosa</a:t>
            </a:r>
            <a:r>
              <a:rPr lang="en-US" sz="2100" dirty="0" smtClean="0"/>
              <a:t>)</a:t>
            </a:r>
          </a:p>
          <a:p>
            <a:pPr lvl="2"/>
            <a:r>
              <a:rPr lang="en-US" sz="2100" dirty="0" smtClean="0"/>
              <a:t>Gastric glands (mucosa)</a:t>
            </a:r>
          </a:p>
          <a:p>
            <a:pPr lvl="2"/>
            <a:r>
              <a:rPr lang="en-US" sz="2100" dirty="0" smtClean="0"/>
              <a:t>Glands at base of </a:t>
            </a:r>
            <a:r>
              <a:rPr lang="en-US" sz="2100" dirty="0" err="1" smtClean="0"/>
              <a:t>villi</a:t>
            </a:r>
            <a:r>
              <a:rPr lang="en-US" sz="2100" dirty="0" smtClean="0"/>
              <a:t> (mucosa)</a:t>
            </a:r>
          </a:p>
          <a:p>
            <a:pPr lvl="1"/>
            <a:r>
              <a:rPr lang="en-US" sz="2400" dirty="0" smtClean="0"/>
              <a:t>Others are found outside the gut with the secretions passing along ducts into the gut cavity </a:t>
            </a:r>
          </a:p>
          <a:p>
            <a:pPr lvl="2"/>
            <a:r>
              <a:rPr lang="en-US" sz="2100" dirty="0" smtClean="0"/>
              <a:t>Salivary</a:t>
            </a:r>
          </a:p>
          <a:p>
            <a:pPr lvl="2"/>
            <a:r>
              <a:rPr lang="en-US" sz="2100" dirty="0" smtClean="0"/>
              <a:t>Pancreas</a:t>
            </a:r>
          </a:p>
          <a:p>
            <a:pPr lvl="2"/>
            <a:r>
              <a:rPr lang="en-US" sz="2100" dirty="0" smtClean="0"/>
              <a:t>Liver</a:t>
            </a:r>
          </a:p>
          <a:p>
            <a:pPr lvl="2"/>
            <a:endParaRPr lang="en-US" sz="2100" dirty="0" smtClean="0"/>
          </a:p>
          <a:p>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Nutrition</a:t>
            </a:r>
            <a:endParaRPr lang="en-US" dirty="0"/>
          </a:p>
        </p:txBody>
      </p:sp>
      <p:sp>
        <p:nvSpPr>
          <p:cNvPr id="3" name="Content Placeholder 2"/>
          <p:cNvSpPr>
            <a:spLocks noGrp="1"/>
          </p:cNvSpPr>
          <p:nvPr>
            <p:ph sz="quarter" idx="1"/>
          </p:nvPr>
        </p:nvSpPr>
        <p:spPr/>
        <p:txBody>
          <a:bodyPr/>
          <a:lstStyle/>
          <a:p>
            <a:r>
              <a:rPr lang="en-US" dirty="0" smtClean="0"/>
              <a:t>The process organisms use to get</a:t>
            </a:r>
          </a:p>
          <a:p>
            <a:pPr lvl="1"/>
            <a:r>
              <a:rPr lang="en-US" b="1" dirty="0" smtClean="0"/>
              <a:t>energy</a:t>
            </a:r>
            <a:r>
              <a:rPr lang="en-US" dirty="0" smtClean="0"/>
              <a:t> to maintain life functions and </a:t>
            </a:r>
          </a:p>
          <a:p>
            <a:pPr lvl="1"/>
            <a:r>
              <a:rPr lang="en-US" b="1" dirty="0" smtClean="0"/>
              <a:t>matter</a:t>
            </a:r>
            <a:r>
              <a:rPr lang="en-US" dirty="0" smtClean="0"/>
              <a:t> to build and maintain their structure (from nutrients)</a:t>
            </a:r>
          </a:p>
          <a:p>
            <a:pPr lvl="1"/>
            <a:endParaRPr lang="en-US" dirty="0" smtClean="0"/>
          </a:p>
          <a:p>
            <a:pPr lvl="1"/>
            <a:endParaRPr lang="en-US" dirty="0"/>
          </a:p>
        </p:txBody>
      </p:sp>
      <p:pic>
        <p:nvPicPr>
          <p:cNvPr id="31746" name="Picture 2" descr="http://blog.dealrocker.com/wp-content/uploads/2010/02/feeding-a-bird.jpeg"/>
          <p:cNvPicPr>
            <a:picLocks noChangeAspect="1" noChangeArrowheads="1"/>
          </p:cNvPicPr>
          <p:nvPr/>
        </p:nvPicPr>
        <p:blipFill>
          <a:blip r:embed="rId2" cstate="print"/>
          <a:srcRect/>
          <a:stretch>
            <a:fillRect/>
          </a:stretch>
        </p:blipFill>
        <p:spPr bwMode="auto">
          <a:xfrm>
            <a:off x="4953000" y="2743200"/>
            <a:ext cx="3533775" cy="308740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alimentary canal</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800" dirty="0" smtClean="0"/>
              <a:t>Consists of:</a:t>
            </a:r>
          </a:p>
          <a:p>
            <a:pPr lvl="1"/>
            <a:r>
              <a:rPr lang="en-US" sz="2500" dirty="0" smtClean="0"/>
              <a:t> </a:t>
            </a:r>
            <a:r>
              <a:rPr lang="en-US" sz="2500" dirty="0" err="1" smtClean="0"/>
              <a:t>buccal</a:t>
            </a:r>
            <a:r>
              <a:rPr lang="en-US" sz="2500" dirty="0" smtClean="0"/>
              <a:t> cavity</a:t>
            </a:r>
          </a:p>
          <a:p>
            <a:pPr lvl="1"/>
            <a:r>
              <a:rPr lang="en-US" sz="2500" dirty="0" smtClean="0"/>
              <a:t>Tongue</a:t>
            </a:r>
          </a:p>
          <a:p>
            <a:pPr lvl="1"/>
            <a:r>
              <a:rPr lang="en-US" sz="2500" dirty="0" smtClean="0"/>
              <a:t>Salivary </a:t>
            </a:r>
            <a:r>
              <a:rPr lang="en-US" sz="2800" dirty="0" smtClean="0"/>
              <a:t>glands</a:t>
            </a:r>
          </a:p>
          <a:p>
            <a:pPr lvl="1"/>
            <a:r>
              <a:rPr lang="en-US" sz="2800" dirty="0" err="1" smtClean="0"/>
              <a:t>Oesophagus</a:t>
            </a:r>
            <a:endParaRPr lang="en-US" sz="2800" dirty="0" smtClean="0"/>
          </a:p>
          <a:p>
            <a:pPr lvl="1"/>
            <a:r>
              <a:rPr lang="en-US" sz="2800" dirty="0" smtClean="0"/>
              <a:t>Stomach</a:t>
            </a:r>
          </a:p>
          <a:p>
            <a:pPr lvl="1"/>
            <a:r>
              <a:rPr lang="en-US" sz="2800" dirty="0" smtClean="0"/>
              <a:t>Duodenum</a:t>
            </a:r>
          </a:p>
          <a:p>
            <a:pPr lvl="1"/>
            <a:r>
              <a:rPr lang="en-US" sz="2800" dirty="0" smtClean="0"/>
              <a:t>Ileum</a:t>
            </a:r>
          </a:p>
          <a:p>
            <a:pPr lvl="1"/>
            <a:r>
              <a:rPr lang="en-US" sz="2800" dirty="0" smtClean="0"/>
              <a:t>Colon</a:t>
            </a:r>
          </a:p>
          <a:p>
            <a:pPr lvl="1"/>
            <a:r>
              <a:rPr lang="en-US" sz="2800" dirty="0" smtClean="0"/>
              <a:t>Rectum</a:t>
            </a:r>
          </a:p>
          <a:p>
            <a:pPr lvl="1"/>
            <a:r>
              <a:rPr lang="en-US" sz="2800" dirty="0" smtClean="0"/>
              <a:t>Anus</a:t>
            </a:r>
          </a:p>
          <a:p>
            <a:pPr lvl="1"/>
            <a:r>
              <a:rPr lang="en-US" sz="2800" dirty="0" smtClean="0"/>
              <a:t>associated organs; liver and pancreas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Small intestine</a:t>
            </a:r>
          </a:p>
        </p:txBody>
      </p:sp>
      <p:pic>
        <p:nvPicPr>
          <p:cNvPr id="16387" name="Picture 3"/>
          <p:cNvPicPr>
            <a:picLocks noChangeAspect="1" noChangeArrowheads="1"/>
          </p:cNvPicPr>
          <p:nvPr/>
        </p:nvPicPr>
        <p:blipFill>
          <a:blip r:embed="rId4" cstate="print"/>
          <a:srcRect r="9230"/>
          <a:stretch>
            <a:fillRect/>
          </a:stretch>
        </p:blipFill>
        <p:spPr bwMode="auto">
          <a:xfrm>
            <a:off x="5922963" y="1550988"/>
            <a:ext cx="3181350" cy="2282825"/>
          </a:xfrm>
          <a:prstGeom prst="rect">
            <a:avLst/>
          </a:prstGeom>
          <a:noFill/>
          <a:ln w="9525">
            <a:noFill/>
            <a:miter lim="800000"/>
            <a:headEnd/>
            <a:tailEnd/>
          </a:ln>
        </p:spPr>
      </p:pic>
      <p:sp>
        <p:nvSpPr>
          <p:cNvPr id="504836" name="Rectangle 4" descr="Rectangle: Click to edit Master text styles&#10;Second level&#10;Third level&#10;Fourth level&#10;Fifth level"/>
          <p:cNvSpPr>
            <a:spLocks noGrp="1" noChangeArrowheads="1"/>
          </p:cNvSpPr>
          <p:nvPr>
            <p:ph type="body" idx="1"/>
          </p:nvPr>
        </p:nvSpPr>
        <p:spPr>
          <a:xfrm>
            <a:off x="533400" y="1371600"/>
            <a:ext cx="8077200" cy="5267325"/>
          </a:xfrm>
        </p:spPr>
        <p:txBody>
          <a:bodyPr/>
          <a:lstStyle/>
          <a:p>
            <a:pPr eaLnBrk="1" hangingPunct="1"/>
            <a:r>
              <a:rPr lang="en-US" sz="2600" dirty="0" smtClean="0"/>
              <a:t>Function</a:t>
            </a:r>
          </a:p>
          <a:p>
            <a:pPr lvl="1" eaLnBrk="1" hangingPunct="1"/>
            <a:r>
              <a:rPr lang="en-US" sz="2400" b="1" u="sng" dirty="0" smtClean="0">
                <a:solidFill>
                  <a:srgbClr val="CC0000"/>
                </a:solidFill>
              </a:rPr>
              <a:t>major organ of digestion &amp; absorption</a:t>
            </a:r>
            <a:r>
              <a:rPr lang="en-US" sz="2400" b="1" u="sng" dirty="0" smtClean="0"/>
              <a:t> </a:t>
            </a:r>
          </a:p>
          <a:p>
            <a:pPr lvl="1" eaLnBrk="1" hangingPunct="1"/>
            <a:r>
              <a:rPr lang="en-US" sz="2400" u="sng" dirty="0" smtClean="0"/>
              <a:t>chemical digestion</a:t>
            </a:r>
            <a:endParaRPr lang="en-US" sz="2400" dirty="0" smtClean="0"/>
          </a:p>
          <a:p>
            <a:pPr lvl="2" eaLnBrk="1" hangingPunct="1"/>
            <a:r>
              <a:rPr lang="en-US" sz="2000" dirty="0" smtClean="0"/>
              <a:t>digestive enzymes</a:t>
            </a:r>
          </a:p>
          <a:p>
            <a:pPr lvl="1" eaLnBrk="1" hangingPunct="1"/>
            <a:r>
              <a:rPr lang="en-US" sz="2400" u="sng" dirty="0" smtClean="0"/>
              <a:t>absorption through lining</a:t>
            </a:r>
            <a:endParaRPr lang="en-US" sz="2400" dirty="0" smtClean="0"/>
          </a:p>
          <a:p>
            <a:pPr lvl="2" eaLnBrk="1" hangingPunct="1"/>
            <a:r>
              <a:rPr lang="en-US" sz="2000" dirty="0" smtClean="0"/>
              <a:t>over 6 meters! </a:t>
            </a:r>
          </a:p>
          <a:p>
            <a:pPr lvl="2" eaLnBrk="1" hangingPunct="1"/>
            <a:r>
              <a:rPr lang="en-US" sz="2000" dirty="0" smtClean="0"/>
              <a:t>small intestine has huge surface area = 300m</a:t>
            </a:r>
            <a:r>
              <a:rPr lang="en-US" sz="2000" baseline="30000" dirty="0" smtClean="0"/>
              <a:t>2 </a:t>
            </a:r>
            <a:r>
              <a:rPr lang="en-US" sz="1800" dirty="0" smtClean="0"/>
              <a:t>(~size of tennis</a:t>
            </a:r>
            <a:r>
              <a:rPr lang="en-US" sz="1800" dirty="0" smtClean="0">
                <a:solidFill>
                  <a:srgbClr val="000000"/>
                </a:solidFill>
              </a:rPr>
              <a:t> </a:t>
            </a:r>
            <a:r>
              <a:rPr lang="en-US" sz="1800" dirty="0" smtClean="0"/>
              <a:t>court)</a:t>
            </a:r>
            <a:r>
              <a:rPr lang="en-US" sz="2000" dirty="0" smtClean="0"/>
              <a:t> </a:t>
            </a:r>
          </a:p>
          <a:p>
            <a:pPr eaLnBrk="1" hangingPunct="1"/>
            <a:r>
              <a:rPr lang="en-US" sz="2600" dirty="0" smtClean="0"/>
              <a:t>Structure</a:t>
            </a:r>
          </a:p>
          <a:p>
            <a:pPr lvl="1" eaLnBrk="1" hangingPunct="1"/>
            <a:r>
              <a:rPr lang="en-US" sz="2400" dirty="0" smtClean="0"/>
              <a:t>3 sections</a:t>
            </a:r>
          </a:p>
          <a:p>
            <a:pPr lvl="2" eaLnBrk="1" hangingPunct="1"/>
            <a:r>
              <a:rPr lang="en-US" sz="2000" b="1" u="sng" dirty="0" smtClean="0">
                <a:solidFill>
                  <a:srgbClr val="CC0000"/>
                </a:solidFill>
              </a:rPr>
              <a:t>duodenum</a:t>
            </a:r>
            <a:r>
              <a:rPr lang="en-US" sz="2000" b="1" dirty="0" smtClean="0"/>
              <a:t> =</a:t>
            </a:r>
            <a:r>
              <a:rPr lang="en-US" sz="2000" dirty="0" smtClean="0"/>
              <a:t> most digestion</a:t>
            </a:r>
          </a:p>
          <a:p>
            <a:pPr lvl="2" eaLnBrk="1" hangingPunct="1"/>
            <a:r>
              <a:rPr lang="en-US" sz="2000" b="1" u="sng" dirty="0" smtClean="0">
                <a:solidFill>
                  <a:srgbClr val="CC0000"/>
                </a:solidFill>
              </a:rPr>
              <a:t>jejunum</a:t>
            </a:r>
            <a:r>
              <a:rPr lang="en-US" sz="2000" b="1" dirty="0" smtClean="0"/>
              <a:t> </a:t>
            </a:r>
            <a:r>
              <a:rPr lang="en-US" sz="2000" dirty="0" smtClean="0"/>
              <a:t>= absorption of nutrients &amp; water</a:t>
            </a:r>
          </a:p>
          <a:p>
            <a:pPr lvl="2" eaLnBrk="1" hangingPunct="1"/>
            <a:r>
              <a:rPr lang="en-US" sz="2000" b="1" u="sng" dirty="0" smtClean="0">
                <a:solidFill>
                  <a:srgbClr val="CC0000"/>
                </a:solidFill>
              </a:rPr>
              <a:t>ileum</a:t>
            </a:r>
            <a:r>
              <a:rPr lang="en-US" sz="2000" b="1" dirty="0" smtClean="0"/>
              <a:t> </a:t>
            </a:r>
            <a:r>
              <a:rPr lang="en-US" sz="2000" dirty="0" smtClean="0"/>
              <a:t>= absorption of nutrients &amp; water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4836">
                                            <p:txEl>
                                              <p:pRg st="1" end="1"/>
                                            </p:txEl>
                                          </p:spTgt>
                                        </p:tgtEl>
                                        <p:attrNameLst>
                                          <p:attrName>style.visibility</p:attrName>
                                        </p:attrNameLst>
                                      </p:cBhvr>
                                      <p:to>
                                        <p:strVal val="visible"/>
                                      </p:to>
                                    </p:set>
                                    <p:anim calcmode="lin" valueType="num">
                                      <p:cBhvr additive="base">
                                        <p:cTn id="7" dur="500" fill="hold"/>
                                        <p:tgtEl>
                                          <p:spTgt spid="504836">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483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4836">
                                            <p:txEl>
                                              <p:pRg st="2" end="2"/>
                                            </p:txEl>
                                          </p:spTgt>
                                        </p:tgtEl>
                                        <p:attrNameLst>
                                          <p:attrName>style.visibility</p:attrName>
                                        </p:attrNameLst>
                                      </p:cBhvr>
                                      <p:to>
                                        <p:strVal val="visible"/>
                                      </p:to>
                                    </p:set>
                                    <p:anim calcmode="lin" valueType="num">
                                      <p:cBhvr additive="base">
                                        <p:cTn id="13" dur="500" fill="hold"/>
                                        <p:tgtEl>
                                          <p:spTgt spid="50483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483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504836">
                                            <p:txEl>
                                              <p:pRg st="3" end="3"/>
                                            </p:txEl>
                                          </p:spTgt>
                                        </p:tgtEl>
                                        <p:attrNameLst>
                                          <p:attrName>style.visibility</p:attrName>
                                        </p:attrNameLst>
                                      </p:cBhvr>
                                      <p:to>
                                        <p:strVal val="visible"/>
                                      </p:to>
                                    </p:set>
                                    <p:anim calcmode="lin" valueType="num">
                                      <p:cBhvr additive="base">
                                        <p:cTn id="17" dur="500" fill="hold"/>
                                        <p:tgtEl>
                                          <p:spTgt spid="50483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0483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04836">
                                            <p:txEl>
                                              <p:pRg st="4" end="4"/>
                                            </p:txEl>
                                          </p:spTgt>
                                        </p:tgtEl>
                                        <p:attrNameLst>
                                          <p:attrName>style.visibility</p:attrName>
                                        </p:attrNameLst>
                                      </p:cBhvr>
                                      <p:to>
                                        <p:strVal val="visible"/>
                                      </p:to>
                                    </p:set>
                                    <p:anim calcmode="lin" valueType="num">
                                      <p:cBhvr additive="base">
                                        <p:cTn id="23" dur="500" fill="hold"/>
                                        <p:tgtEl>
                                          <p:spTgt spid="504836">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0483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504836">
                                            <p:txEl>
                                              <p:pRg st="5" end="5"/>
                                            </p:txEl>
                                          </p:spTgt>
                                        </p:tgtEl>
                                        <p:attrNameLst>
                                          <p:attrName>style.visibility</p:attrName>
                                        </p:attrNameLst>
                                      </p:cBhvr>
                                      <p:to>
                                        <p:strVal val="visible"/>
                                      </p:to>
                                    </p:set>
                                    <p:anim calcmode="lin" valueType="num">
                                      <p:cBhvr additive="base">
                                        <p:cTn id="28" dur="500" fill="hold"/>
                                        <p:tgtEl>
                                          <p:spTgt spid="504836">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50483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Whoosh"/>
                                        </p:tgtEl>
                                      </p:cMediaNode>
                                    </p:audio>
                                  </p:sub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504836">
                                            <p:txEl>
                                              <p:pRg st="6" end="6"/>
                                            </p:txEl>
                                          </p:spTgt>
                                        </p:tgtEl>
                                        <p:attrNameLst>
                                          <p:attrName>style.visibility</p:attrName>
                                        </p:attrNameLst>
                                      </p:cBhvr>
                                      <p:to>
                                        <p:strVal val="visible"/>
                                      </p:to>
                                    </p:set>
                                    <p:anim calcmode="lin" valueType="num">
                                      <p:cBhvr additive="base">
                                        <p:cTn id="33" dur="500" fill="hold"/>
                                        <p:tgtEl>
                                          <p:spTgt spid="504836">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0483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04836">
                                            <p:txEl>
                                              <p:pRg st="8" end="8"/>
                                            </p:txEl>
                                          </p:spTgt>
                                        </p:tgtEl>
                                        <p:attrNameLst>
                                          <p:attrName>style.visibility</p:attrName>
                                        </p:attrNameLst>
                                      </p:cBhvr>
                                      <p:to>
                                        <p:strVal val="visible"/>
                                      </p:to>
                                    </p:set>
                                    <p:anim calcmode="lin" valueType="num">
                                      <p:cBhvr additive="base">
                                        <p:cTn id="39" dur="500" fill="hold"/>
                                        <p:tgtEl>
                                          <p:spTgt spid="504836">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0483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504836">
                                            <p:txEl>
                                              <p:pRg st="9" end="9"/>
                                            </p:txEl>
                                          </p:spTgt>
                                        </p:tgtEl>
                                        <p:attrNameLst>
                                          <p:attrName>style.visibility</p:attrName>
                                        </p:attrNameLst>
                                      </p:cBhvr>
                                      <p:to>
                                        <p:strVal val="visible"/>
                                      </p:to>
                                    </p:set>
                                    <p:anim calcmode="lin" valueType="num">
                                      <p:cBhvr additive="base">
                                        <p:cTn id="45" dur="500" fill="hold"/>
                                        <p:tgtEl>
                                          <p:spTgt spid="504836">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04836">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3" name="Whoosh"/>
                                        </p:tgtEl>
                                      </p:cMediaNode>
                                    </p:audio>
                                  </p:sub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04836">
                                            <p:txEl>
                                              <p:pRg st="10" end="10"/>
                                            </p:txEl>
                                          </p:spTgt>
                                        </p:tgtEl>
                                        <p:attrNameLst>
                                          <p:attrName>style.visibility</p:attrName>
                                        </p:attrNameLst>
                                      </p:cBhvr>
                                      <p:to>
                                        <p:strVal val="visible"/>
                                      </p:to>
                                    </p:set>
                                    <p:anim calcmode="lin" valueType="num">
                                      <p:cBhvr additive="base">
                                        <p:cTn id="51" dur="500" fill="hold"/>
                                        <p:tgtEl>
                                          <p:spTgt spid="504836">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504836">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3" name="Whoosh"/>
                                        </p:tgtEl>
                                      </p:cMediaNode>
                                    </p:audio>
                                  </p:sub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504836">
                                            <p:txEl>
                                              <p:pRg st="11" end="11"/>
                                            </p:txEl>
                                          </p:spTgt>
                                        </p:tgtEl>
                                        <p:attrNameLst>
                                          <p:attrName>style.visibility</p:attrName>
                                        </p:attrNameLst>
                                      </p:cBhvr>
                                      <p:to>
                                        <p:strVal val="visible"/>
                                      </p:to>
                                    </p:set>
                                    <p:anim calcmode="lin" valueType="num">
                                      <p:cBhvr additive="base">
                                        <p:cTn id="57" dur="500" fill="hold"/>
                                        <p:tgtEl>
                                          <p:spTgt spid="504836">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04836">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36"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152400"/>
            <a:ext cx="7772400" cy="990600"/>
          </a:xfrm>
        </p:spPr>
        <p:txBody>
          <a:bodyPr/>
          <a:lstStyle/>
          <a:p>
            <a:pPr eaLnBrk="1" hangingPunct="1"/>
            <a:r>
              <a:rPr lang="en-US" smtClean="0"/>
              <a:t>Duodenum </a:t>
            </a:r>
          </a:p>
        </p:txBody>
      </p:sp>
      <p:sp>
        <p:nvSpPr>
          <p:cNvPr id="17411" name="Rectangle 3" descr="Rectangle: Click to edit Master text styles&#10;Second level&#10;Third level&#10;Fourth level&#10;Fifth level"/>
          <p:cNvSpPr>
            <a:spLocks noGrp="1" noChangeArrowheads="1"/>
          </p:cNvSpPr>
          <p:nvPr>
            <p:ph type="body" idx="1"/>
          </p:nvPr>
        </p:nvSpPr>
        <p:spPr>
          <a:xfrm>
            <a:off x="152400" y="1371600"/>
            <a:ext cx="8305800" cy="4724400"/>
          </a:xfrm>
        </p:spPr>
        <p:txBody>
          <a:bodyPr/>
          <a:lstStyle/>
          <a:p>
            <a:pPr eaLnBrk="1" hangingPunct="1">
              <a:buClrTx/>
            </a:pPr>
            <a:r>
              <a:rPr lang="en-US" dirty="0" smtClean="0"/>
              <a:t>1st section of small intestine</a:t>
            </a:r>
          </a:p>
          <a:p>
            <a:pPr lvl="1" eaLnBrk="1" hangingPunct="1"/>
            <a:r>
              <a:rPr lang="en-US" dirty="0" smtClean="0"/>
              <a:t>acid food from stomach mixes with digestive juices from </a:t>
            </a:r>
            <a:r>
              <a:rPr lang="en-US" u="sng" dirty="0" smtClean="0"/>
              <a:t>accessory glands</a:t>
            </a:r>
            <a:r>
              <a:rPr lang="en-US" dirty="0" smtClean="0"/>
              <a:t>:</a:t>
            </a:r>
          </a:p>
          <a:p>
            <a:pPr lvl="1" eaLnBrk="1" hangingPunct="1"/>
            <a:endParaRPr lang="en-US" dirty="0" smtClean="0"/>
          </a:p>
          <a:p>
            <a:pPr lvl="1" eaLnBrk="1" hangingPunct="1"/>
            <a:endParaRPr lang="en-US" dirty="0" smtClean="0"/>
          </a:p>
          <a:p>
            <a:pPr lvl="1" eaLnBrk="1" hangingPunct="1"/>
            <a:endParaRPr lang="en-US" dirty="0" smtClean="0"/>
          </a:p>
          <a:p>
            <a:pPr lvl="1" eaLnBrk="1" hangingPunct="1"/>
            <a:r>
              <a:rPr lang="en-US" dirty="0" smtClean="0"/>
              <a:t>Glands in wall also </a:t>
            </a:r>
          </a:p>
          <a:p>
            <a:pPr lvl="1" eaLnBrk="1" hangingPunct="1">
              <a:buNone/>
            </a:pPr>
            <a:r>
              <a:rPr lang="en-US" dirty="0" smtClean="0"/>
              <a:t>    secrete: alkaline juice </a:t>
            </a:r>
          </a:p>
          <a:p>
            <a:pPr lvl="1" eaLnBrk="1" hangingPunct="1">
              <a:buNone/>
            </a:pPr>
            <a:r>
              <a:rPr lang="en-US" dirty="0" smtClean="0"/>
              <a:t>    (optimum for enzymes)</a:t>
            </a:r>
          </a:p>
          <a:p>
            <a:pPr lvl="1" eaLnBrk="1" hangingPunct="1">
              <a:buNone/>
            </a:pPr>
            <a:r>
              <a:rPr lang="en-US" dirty="0" smtClean="0"/>
              <a:t>     and mucus (lubrication</a:t>
            </a:r>
          </a:p>
          <a:p>
            <a:pPr lvl="1" eaLnBrk="1" hangingPunct="1">
              <a:buNone/>
            </a:pPr>
            <a:r>
              <a:rPr lang="en-US" dirty="0" smtClean="0"/>
              <a:t>	  and protection)</a:t>
            </a:r>
          </a:p>
          <a:p>
            <a:pPr lvl="2" eaLnBrk="1" hangingPunct="1"/>
            <a:endParaRPr lang="en-US" dirty="0" smtClean="0"/>
          </a:p>
        </p:txBody>
      </p:sp>
      <p:pic>
        <p:nvPicPr>
          <p:cNvPr id="17412" name="Picture 4"/>
          <p:cNvPicPr>
            <a:picLocks noChangeAspect="1" noChangeArrowheads="1"/>
          </p:cNvPicPr>
          <p:nvPr/>
        </p:nvPicPr>
        <p:blipFill>
          <a:blip r:embed="rId4" cstate="print"/>
          <a:srcRect b="4578"/>
          <a:stretch>
            <a:fillRect/>
          </a:stretch>
        </p:blipFill>
        <p:spPr bwMode="auto">
          <a:xfrm>
            <a:off x="3733800" y="3733800"/>
            <a:ext cx="5212174" cy="2908025"/>
          </a:xfrm>
          <a:prstGeom prst="rect">
            <a:avLst/>
          </a:prstGeom>
          <a:noFill/>
          <a:ln w="9525">
            <a:noFill/>
            <a:miter lim="800000"/>
            <a:headEnd/>
            <a:tailEnd/>
          </a:ln>
        </p:spPr>
      </p:pic>
      <p:sp>
        <p:nvSpPr>
          <p:cNvPr id="506885" name="Rectangle 5"/>
          <p:cNvSpPr>
            <a:spLocks noChangeArrowheads="1"/>
          </p:cNvSpPr>
          <p:nvPr/>
        </p:nvSpPr>
        <p:spPr bwMode="auto">
          <a:xfrm>
            <a:off x="3581400" y="2438400"/>
            <a:ext cx="3048000" cy="1524000"/>
          </a:xfrm>
          <a:prstGeom prst="rect">
            <a:avLst/>
          </a:prstGeom>
          <a:noFill/>
          <a:ln w="9525">
            <a:noFill/>
            <a:miter lim="800000"/>
            <a:headEnd/>
            <a:tailEnd/>
          </a:ln>
        </p:spPr>
        <p:txBody>
          <a:bodyPr/>
          <a:lstStyle/>
          <a:p>
            <a:pPr marL="288925" indent="-288925">
              <a:lnSpc>
                <a:spcPct val="110000"/>
              </a:lnSpc>
              <a:buClr>
                <a:schemeClr val="hlink"/>
              </a:buClr>
              <a:buFont typeface="Wingdings" pitchFamily="84" charset="2"/>
              <a:buChar char="§"/>
            </a:pPr>
            <a:r>
              <a:rPr lang="en-US" sz="2600" b="1" u="sng" dirty="0" smtClean="0">
                <a:solidFill>
                  <a:srgbClr val="CC0000"/>
                </a:solidFill>
              </a:rPr>
              <a:t>Liver</a:t>
            </a:r>
          </a:p>
          <a:p>
            <a:pPr marL="288925" indent="-288925">
              <a:lnSpc>
                <a:spcPct val="110000"/>
              </a:lnSpc>
              <a:buClr>
                <a:schemeClr val="hlink"/>
              </a:buClr>
              <a:buFont typeface="Wingdings" pitchFamily="84" charset="2"/>
              <a:buChar char="§"/>
            </a:pPr>
            <a:r>
              <a:rPr lang="en-US" sz="2600" b="1" u="sng" dirty="0" smtClean="0">
                <a:solidFill>
                  <a:srgbClr val="CC0000"/>
                </a:solidFill>
              </a:rPr>
              <a:t>gall bladder</a:t>
            </a:r>
          </a:p>
          <a:p>
            <a:pPr marL="288925" indent="-288925">
              <a:lnSpc>
                <a:spcPct val="110000"/>
              </a:lnSpc>
              <a:buClr>
                <a:schemeClr val="hlink"/>
              </a:buClr>
              <a:buFont typeface="Wingdings" pitchFamily="84" charset="2"/>
              <a:buChar char="§"/>
            </a:pPr>
            <a:r>
              <a:rPr lang="en-US" sz="2600" b="1" u="sng" dirty="0" smtClean="0">
                <a:solidFill>
                  <a:srgbClr val="CC0000"/>
                </a:solidFill>
              </a:rPr>
              <a:t>pancreas </a:t>
            </a:r>
            <a:endParaRPr lang="en-US" sz="2600" b="1" u="sng" dirty="0">
              <a:solidFill>
                <a:srgbClr val="CC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6885">
                                            <p:txEl>
                                              <p:pRg st="0" end="0"/>
                                            </p:txEl>
                                          </p:spTgt>
                                        </p:tgtEl>
                                        <p:attrNameLst>
                                          <p:attrName>style.visibility</p:attrName>
                                        </p:attrNameLst>
                                      </p:cBhvr>
                                      <p:to>
                                        <p:strVal val="visible"/>
                                      </p:to>
                                    </p:set>
                                    <p:anim calcmode="lin" valueType="num">
                                      <p:cBhvr additive="base">
                                        <p:cTn id="7" dur="500" fill="hold"/>
                                        <p:tgtEl>
                                          <p:spTgt spid="50688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688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6885">
                                            <p:txEl>
                                              <p:pRg st="1" end="1"/>
                                            </p:txEl>
                                          </p:spTgt>
                                        </p:tgtEl>
                                        <p:attrNameLst>
                                          <p:attrName>style.visibility</p:attrName>
                                        </p:attrNameLst>
                                      </p:cBhvr>
                                      <p:to>
                                        <p:strVal val="visible"/>
                                      </p:to>
                                    </p:set>
                                    <p:anim calcmode="lin" valueType="num">
                                      <p:cBhvr additive="base">
                                        <p:cTn id="13" dur="500" fill="hold"/>
                                        <p:tgtEl>
                                          <p:spTgt spid="50688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688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6885">
                                            <p:txEl>
                                              <p:pRg st="2" end="2"/>
                                            </p:txEl>
                                          </p:spTgt>
                                        </p:tgtEl>
                                        <p:attrNameLst>
                                          <p:attrName>style.visibility</p:attrName>
                                        </p:attrNameLst>
                                      </p:cBhvr>
                                      <p:to>
                                        <p:strVal val="visible"/>
                                      </p:to>
                                    </p:set>
                                    <p:anim calcmode="lin" valueType="num">
                                      <p:cBhvr additive="base">
                                        <p:cTn id="19" dur="500" fill="hold"/>
                                        <p:tgtEl>
                                          <p:spTgt spid="50688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688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Duodenum</a:t>
            </a:r>
            <a:endParaRPr lang="en-US" dirty="0"/>
          </a:p>
        </p:txBody>
      </p:sp>
      <p:sp>
        <p:nvSpPr>
          <p:cNvPr id="3" name="Content Placeholder 2"/>
          <p:cNvSpPr>
            <a:spLocks noGrp="1"/>
          </p:cNvSpPr>
          <p:nvPr>
            <p:ph sz="quarter" idx="1"/>
          </p:nvPr>
        </p:nvSpPr>
        <p:spPr/>
        <p:txBody>
          <a:bodyPr/>
          <a:lstStyle/>
          <a:p>
            <a:r>
              <a:rPr lang="en-US" dirty="0" smtClean="0"/>
              <a:t>Enzymes on the tip of the </a:t>
            </a:r>
            <a:r>
              <a:rPr lang="en-US" dirty="0" err="1" smtClean="0"/>
              <a:t>villi</a:t>
            </a:r>
            <a:r>
              <a:rPr lang="en-US" dirty="0" smtClean="0"/>
              <a:t> complete digestion:</a:t>
            </a:r>
          </a:p>
          <a:p>
            <a:pPr lvl="1"/>
            <a:r>
              <a:rPr lang="en-US" i="1" dirty="0" smtClean="0"/>
              <a:t>Maltase</a:t>
            </a:r>
          </a:p>
          <a:p>
            <a:pPr lvl="1"/>
            <a:r>
              <a:rPr lang="en-US" i="1" dirty="0" err="1" smtClean="0"/>
              <a:t>Endopepsidase</a:t>
            </a:r>
            <a:endParaRPr lang="en-US" i="1" dirty="0" smtClean="0"/>
          </a:p>
          <a:p>
            <a:pPr lvl="1"/>
            <a:r>
              <a:rPr lang="en-US" i="1" dirty="0" err="1" smtClean="0"/>
              <a:t>Exopepsidase</a:t>
            </a:r>
            <a:endParaRPr lang="en-US" i="1" dirty="0" smtClean="0"/>
          </a:p>
          <a:p>
            <a:pPr lvl="1"/>
            <a:endParaRPr lang="en-US" dirty="0" smtClean="0"/>
          </a:p>
          <a:p>
            <a:endParaRPr lang="en-US" dirty="0"/>
          </a:p>
        </p:txBody>
      </p:sp>
      <p:pic>
        <p:nvPicPr>
          <p:cNvPr id="106498" name="Picture 2" descr="http://www.deltagen.com/target/histologyatlas/atlas_files/digestive/duodenum_20x.jpg"/>
          <p:cNvPicPr>
            <a:picLocks noChangeAspect="1" noChangeArrowheads="1"/>
          </p:cNvPicPr>
          <p:nvPr/>
        </p:nvPicPr>
        <p:blipFill>
          <a:blip r:embed="rId2" cstate="print"/>
          <a:srcRect/>
          <a:stretch>
            <a:fillRect/>
          </a:stretch>
        </p:blipFill>
        <p:spPr bwMode="auto">
          <a:xfrm>
            <a:off x="3810000" y="2209800"/>
            <a:ext cx="4810125" cy="359446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a:xfrm>
            <a:off x="762000" y="0"/>
            <a:ext cx="7772400" cy="990600"/>
          </a:xfrm>
        </p:spPr>
        <p:txBody>
          <a:bodyPr/>
          <a:lstStyle/>
          <a:p>
            <a:pPr eaLnBrk="1" hangingPunct="1"/>
            <a:r>
              <a:rPr lang="en-US" dirty="0" smtClean="0"/>
              <a:t>Liver </a:t>
            </a:r>
          </a:p>
        </p:txBody>
      </p:sp>
      <p:sp>
        <p:nvSpPr>
          <p:cNvPr id="513027" name="Rectangle 1027" descr="Rectangle: Click to edit Master text styles&#10;Second level&#10;Third level&#10;Fourth level&#10;Fifth level"/>
          <p:cNvSpPr>
            <a:spLocks noGrp="1" noChangeArrowheads="1"/>
          </p:cNvSpPr>
          <p:nvPr>
            <p:ph type="body" idx="1"/>
          </p:nvPr>
        </p:nvSpPr>
        <p:spPr>
          <a:xfrm>
            <a:off x="838200" y="1371600"/>
            <a:ext cx="7772400" cy="2209800"/>
          </a:xfrm>
        </p:spPr>
        <p:txBody>
          <a:bodyPr>
            <a:normAutofit lnSpcReduction="10000"/>
          </a:bodyPr>
          <a:lstStyle/>
          <a:p>
            <a:pPr eaLnBrk="1" hangingPunct="1">
              <a:lnSpc>
                <a:spcPct val="90000"/>
              </a:lnSpc>
              <a:buClrTx/>
            </a:pPr>
            <a:r>
              <a:rPr lang="en-US" dirty="0" smtClean="0"/>
              <a:t>Digestive System Functions</a:t>
            </a:r>
          </a:p>
          <a:p>
            <a:pPr lvl="1" eaLnBrk="1" hangingPunct="1">
              <a:lnSpc>
                <a:spcPct val="90000"/>
              </a:lnSpc>
            </a:pPr>
            <a:r>
              <a:rPr lang="en-US" sz="2900" dirty="0" smtClean="0"/>
              <a:t>produces </a:t>
            </a:r>
            <a:r>
              <a:rPr lang="en-US" sz="2900" b="1" u="sng" dirty="0" smtClean="0">
                <a:solidFill>
                  <a:srgbClr val="CC0000"/>
                </a:solidFill>
              </a:rPr>
              <a:t>bile salts</a:t>
            </a:r>
            <a:endParaRPr lang="en-US" sz="2900" b="1" dirty="0" smtClean="0">
              <a:solidFill>
                <a:srgbClr val="000000"/>
              </a:solidFill>
            </a:endParaRPr>
          </a:p>
          <a:p>
            <a:pPr lvl="2" eaLnBrk="1" hangingPunct="1">
              <a:lnSpc>
                <a:spcPct val="90000"/>
              </a:lnSpc>
            </a:pPr>
            <a:r>
              <a:rPr lang="en-US" dirty="0" smtClean="0"/>
              <a:t>stored in</a:t>
            </a:r>
            <a:r>
              <a:rPr lang="en-US" dirty="0" smtClean="0">
                <a:solidFill>
                  <a:srgbClr val="CC0000"/>
                </a:solidFill>
              </a:rPr>
              <a:t> </a:t>
            </a:r>
            <a:r>
              <a:rPr lang="en-US" b="1" u="sng" dirty="0" smtClean="0">
                <a:solidFill>
                  <a:srgbClr val="CC0000"/>
                </a:solidFill>
              </a:rPr>
              <a:t>gallbladder</a:t>
            </a:r>
            <a:r>
              <a:rPr lang="en-US" dirty="0" smtClean="0">
                <a:solidFill>
                  <a:srgbClr val="CC0000"/>
                </a:solidFill>
              </a:rPr>
              <a:t> </a:t>
            </a:r>
            <a:r>
              <a:rPr lang="en-US" dirty="0" smtClean="0"/>
              <a:t>until needed</a:t>
            </a:r>
          </a:p>
          <a:p>
            <a:pPr lvl="2" eaLnBrk="1" hangingPunct="1">
              <a:lnSpc>
                <a:spcPct val="90000"/>
              </a:lnSpc>
            </a:pPr>
            <a:r>
              <a:rPr lang="en-US" dirty="0" smtClean="0"/>
              <a:t>Help </a:t>
            </a:r>
            <a:r>
              <a:rPr lang="en-US" dirty="0" err="1" smtClean="0"/>
              <a:t>neutralise</a:t>
            </a:r>
            <a:r>
              <a:rPr lang="en-US" dirty="0" smtClean="0"/>
              <a:t> stomach acid</a:t>
            </a:r>
          </a:p>
          <a:p>
            <a:pPr lvl="2" eaLnBrk="1" hangingPunct="1">
              <a:lnSpc>
                <a:spcPct val="90000"/>
              </a:lnSpc>
            </a:pPr>
            <a:r>
              <a:rPr lang="en-US" dirty="0" smtClean="0"/>
              <a:t>breaks up fats by lowering the surface tension of lipids</a:t>
            </a:r>
          </a:p>
          <a:p>
            <a:pPr lvl="3" eaLnBrk="1" hangingPunct="1">
              <a:lnSpc>
                <a:spcPct val="90000"/>
              </a:lnSpc>
            </a:pPr>
            <a:r>
              <a:rPr lang="en-US" dirty="0" smtClean="0"/>
              <a:t>act like detergents to breakup fats into tiny droplets (emulsifier)</a:t>
            </a:r>
          </a:p>
        </p:txBody>
      </p:sp>
      <p:pic>
        <p:nvPicPr>
          <p:cNvPr id="19460" name="Picture 1028"/>
          <p:cNvPicPr>
            <a:picLocks noChangeAspect="1" noChangeArrowheads="1"/>
          </p:cNvPicPr>
          <p:nvPr/>
        </p:nvPicPr>
        <p:blipFill>
          <a:blip r:embed="rId5" cstate="print"/>
          <a:srcRect b="4578"/>
          <a:stretch>
            <a:fillRect/>
          </a:stretch>
        </p:blipFill>
        <p:spPr bwMode="auto">
          <a:xfrm>
            <a:off x="3344863" y="3429000"/>
            <a:ext cx="5795962" cy="3233738"/>
          </a:xfrm>
          <a:prstGeom prst="rect">
            <a:avLst/>
          </a:prstGeom>
          <a:noFill/>
          <a:ln w="9525">
            <a:noFill/>
            <a:miter lim="800000"/>
            <a:headEnd/>
            <a:tailEnd/>
          </a:ln>
        </p:spPr>
      </p:pic>
      <p:sp>
        <p:nvSpPr>
          <p:cNvPr id="513031" name="Rectangle 1031"/>
          <p:cNvSpPr>
            <a:spLocks noChangeArrowheads="1"/>
          </p:cNvSpPr>
          <p:nvPr/>
        </p:nvSpPr>
        <p:spPr bwMode="auto">
          <a:xfrm>
            <a:off x="76200" y="3932238"/>
            <a:ext cx="2895600" cy="822325"/>
          </a:xfrm>
          <a:prstGeom prst="rect">
            <a:avLst/>
          </a:prstGeom>
          <a:solidFill>
            <a:schemeClr val="bg2"/>
          </a:solidFill>
          <a:ln w="9525">
            <a:noFill/>
            <a:miter lim="800000"/>
            <a:headEnd/>
            <a:tailEnd/>
          </a:ln>
          <a:effectLst>
            <a:outerShdw dist="35921" dir="2700000" algn="ctr" rotWithShape="0">
              <a:srgbClr val="808080">
                <a:alpha val="75000"/>
              </a:srgbClr>
            </a:outerShdw>
          </a:effectLst>
        </p:spPr>
        <p:txBody>
          <a:bodyPr lIns="0" rIns="0">
            <a:spAutoFit/>
          </a:bodyPr>
          <a:lstStyle/>
          <a:p>
            <a:pPr>
              <a:defRPr/>
            </a:pPr>
            <a:r>
              <a:rPr lang="en-US" b="1">
                <a:solidFill>
                  <a:srgbClr val="0F116A"/>
                </a:solidFill>
              </a:rPr>
              <a:t>Circulatory System Connection</a:t>
            </a:r>
          </a:p>
        </p:txBody>
      </p:sp>
      <p:sp>
        <p:nvSpPr>
          <p:cNvPr id="513032" name="Rectangle 1032"/>
          <p:cNvSpPr>
            <a:spLocks noChangeArrowheads="1"/>
          </p:cNvSpPr>
          <p:nvPr/>
        </p:nvSpPr>
        <p:spPr bwMode="auto">
          <a:xfrm>
            <a:off x="76200" y="4741863"/>
            <a:ext cx="2895600" cy="2076450"/>
          </a:xfrm>
          <a:prstGeom prst="rect">
            <a:avLst/>
          </a:prstGeom>
          <a:solidFill>
            <a:srgbClr val="FFCC18"/>
          </a:solidFill>
          <a:ln w="9525">
            <a:noFill/>
            <a:miter lim="800000"/>
            <a:headEnd/>
            <a:tailEnd/>
          </a:ln>
          <a:effectLst>
            <a:outerShdw dist="35921" dir="2700000" algn="ctr" rotWithShape="0">
              <a:srgbClr val="808080">
                <a:alpha val="75000"/>
              </a:srgbClr>
            </a:outerShdw>
          </a:effectLst>
        </p:spPr>
        <p:txBody>
          <a:bodyPr>
            <a:spAutoFit/>
          </a:bodyPr>
          <a:lstStyle/>
          <a:p>
            <a:pPr eaLnBrk="1" hangingPunct="1">
              <a:lnSpc>
                <a:spcPct val="90000"/>
              </a:lnSpc>
              <a:spcBef>
                <a:spcPct val="20000"/>
              </a:spcBef>
              <a:buClr>
                <a:schemeClr val="tx1"/>
              </a:buClr>
              <a:buSzPct val="60000"/>
              <a:defRPr/>
            </a:pPr>
            <a:r>
              <a:rPr lang="en-US" b="1">
                <a:solidFill>
                  <a:srgbClr val="CC0000"/>
                </a:solidFill>
              </a:rPr>
              <a:t>bile contains colors from old red blood cells collected in liver =</a:t>
            </a:r>
            <a:endParaRPr lang="en-US" b="1"/>
          </a:p>
          <a:p>
            <a:pPr eaLnBrk="1" hangingPunct="1">
              <a:spcBef>
                <a:spcPct val="20000"/>
              </a:spcBef>
              <a:buClr>
                <a:schemeClr val="hlink"/>
              </a:buClr>
              <a:buSzPct val="95000"/>
              <a:defRPr/>
            </a:pPr>
            <a:r>
              <a:rPr lang="en-US" sz="2000" b="1">
                <a:solidFill>
                  <a:srgbClr val="660000"/>
                </a:solidFill>
              </a:rPr>
              <a:t>iron in RBC rusts &amp; makes feces brown</a:t>
            </a:r>
            <a:endParaRPr lang="en-US" sz="2000" b="1">
              <a:solidFill>
                <a:srgbClr val="0F116A"/>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027">
                                            <p:txEl>
                                              <p:pRg st="1" end="1"/>
                                            </p:txEl>
                                          </p:spTgt>
                                        </p:tgtEl>
                                        <p:attrNameLst>
                                          <p:attrName>style.visibility</p:attrName>
                                        </p:attrNameLst>
                                      </p:cBhvr>
                                      <p:to>
                                        <p:strVal val="visible"/>
                                      </p:to>
                                    </p:set>
                                    <p:anim calcmode="lin" valueType="num">
                                      <p:cBhvr additive="base">
                                        <p:cTn id="7" dur="500" fill="hold"/>
                                        <p:tgtEl>
                                          <p:spTgt spid="51302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302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3027">
                                            <p:txEl>
                                              <p:pRg st="2" end="2"/>
                                            </p:txEl>
                                          </p:spTgt>
                                        </p:tgtEl>
                                        <p:attrNameLst>
                                          <p:attrName>style.visibility</p:attrName>
                                        </p:attrNameLst>
                                      </p:cBhvr>
                                      <p:to>
                                        <p:strVal val="visible"/>
                                      </p:to>
                                    </p:set>
                                    <p:anim calcmode="lin" valueType="num">
                                      <p:cBhvr additive="base">
                                        <p:cTn id="13" dur="500" fill="hold"/>
                                        <p:tgtEl>
                                          <p:spTgt spid="51302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302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513027">
                                            <p:txEl>
                                              <p:pRg st="3" end="3"/>
                                            </p:txEl>
                                          </p:spTgt>
                                        </p:tgtEl>
                                        <p:attrNameLst>
                                          <p:attrName>style.visibility</p:attrName>
                                        </p:attrNameLst>
                                      </p:cBhvr>
                                      <p:to>
                                        <p:strVal val="visible"/>
                                      </p:to>
                                    </p:set>
                                    <p:anim calcmode="lin" valueType="num">
                                      <p:cBhvr additive="base">
                                        <p:cTn id="17" dur="500" fill="hold"/>
                                        <p:tgtEl>
                                          <p:spTgt spid="513027">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1302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13027">
                                            <p:txEl>
                                              <p:pRg st="4" end="4"/>
                                            </p:txEl>
                                          </p:spTgt>
                                        </p:tgtEl>
                                        <p:attrNameLst>
                                          <p:attrName>style.visibility</p:attrName>
                                        </p:attrNameLst>
                                      </p:cBhvr>
                                      <p:to>
                                        <p:strVal val="visible"/>
                                      </p:to>
                                    </p:set>
                                    <p:anim calcmode="lin" valueType="num">
                                      <p:cBhvr additive="base">
                                        <p:cTn id="23" dur="500" fill="hold"/>
                                        <p:tgtEl>
                                          <p:spTgt spid="51302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1302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13027">
                                            <p:txEl>
                                              <p:pRg st="5" end="5"/>
                                            </p:txEl>
                                          </p:spTgt>
                                        </p:tgtEl>
                                        <p:attrNameLst>
                                          <p:attrName>style.visibility</p:attrName>
                                        </p:attrNameLst>
                                      </p:cBhvr>
                                      <p:to>
                                        <p:strVal val="visible"/>
                                      </p:to>
                                    </p:set>
                                    <p:anim calcmode="lin" valueType="num">
                                      <p:cBhvr additive="base">
                                        <p:cTn id="29" dur="500" fill="hold"/>
                                        <p:tgtEl>
                                          <p:spTgt spid="5130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302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4" presetClass="entr" presetSubtype="32" fill="hold" grpId="0" nodeType="clickEffect">
                                  <p:stCondLst>
                                    <p:cond delay="0"/>
                                  </p:stCondLst>
                                  <p:childTnLst>
                                    <p:set>
                                      <p:cBhvr>
                                        <p:cTn id="34" dur="1" fill="hold">
                                          <p:stCondLst>
                                            <p:cond delay="0"/>
                                          </p:stCondLst>
                                        </p:cTn>
                                        <p:tgtEl>
                                          <p:spTgt spid="513031"/>
                                        </p:tgtEl>
                                        <p:attrNameLst>
                                          <p:attrName>style.visibility</p:attrName>
                                        </p:attrNameLst>
                                      </p:cBhvr>
                                      <p:to>
                                        <p:strVal val="visible"/>
                                      </p:to>
                                    </p:set>
                                    <p:animEffect transition="in" filter="box(out)">
                                      <p:cBhvr>
                                        <p:cTn id="35" dur="500"/>
                                        <p:tgtEl>
                                          <p:spTgt spid="513031"/>
                                        </p:tgtEl>
                                      </p:cBhvr>
                                    </p:animEffect>
                                  </p:childTnLst>
                                  <p:subTnLst>
                                    <p:audio>
                                      <p:cMediaNode>
                                        <p:cTn display="0" masterRel="sameClick">
                                          <p:stCondLst>
                                            <p:cond evt="begin" delay="0">
                                              <p:tn val="33"/>
                                            </p:cond>
                                          </p:stCondLst>
                                          <p:endCondLst>
                                            <p:cond evt="onStopAudio" delay="0">
                                              <p:tgtEl>
                                                <p:sldTgt/>
                                              </p:tgtEl>
                                            </p:cond>
                                          </p:endCondLst>
                                        </p:cTn>
                                        <p:tgtEl>
                                          <p:sndTgt r:embed="rId4" name="Vibro Up"/>
                                        </p:tgtEl>
                                      </p:cMediaNode>
                                    </p:audio>
                                  </p:subTnLst>
                                </p:cTn>
                              </p:par>
                            </p:childTnLst>
                          </p:cTn>
                        </p:par>
                      </p:childTnLst>
                    </p:cTn>
                  </p:par>
                  <p:par>
                    <p:cTn id="36" fill="hold">
                      <p:stCondLst>
                        <p:cond delay="indefinite"/>
                      </p:stCondLst>
                      <p:childTnLst>
                        <p:par>
                          <p:cTn id="37" fill="hold">
                            <p:stCondLst>
                              <p:cond delay="0"/>
                            </p:stCondLst>
                            <p:childTnLst>
                              <p:par>
                                <p:cTn id="38" presetID="4" presetClass="entr" presetSubtype="32" fill="hold" grpId="0" nodeType="clickEffect">
                                  <p:stCondLst>
                                    <p:cond delay="0"/>
                                  </p:stCondLst>
                                  <p:childTnLst>
                                    <p:set>
                                      <p:cBhvr>
                                        <p:cTn id="39" dur="1" fill="hold">
                                          <p:stCondLst>
                                            <p:cond delay="0"/>
                                          </p:stCondLst>
                                        </p:cTn>
                                        <p:tgtEl>
                                          <p:spTgt spid="513032"/>
                                        </p:tgtEl>
                                        <p:attrNameLst>
                                          <p:attrName>style.visibility</p:attrName>
                                        </p:attrNameLst>
                                      </p:cBhvr>
                                      <p:to>
                                        <p:strVal val="visible"/>
                                      </p:to>
                                    </p:set>
                                    <p:animEffect transition="in" filter="box(out)">
                                      <p:cBhvr>
                                        <p:cTn id="40" dur="500"/>
                                        <p:tgtEl>
                                          <p:spTgt spid="513032"/>
                                        </p:tgtEl>
                                      </p:cBhvr>
                                    </p:animEffect>
                                  </p:childTnLst>
                                  <p:subTnLst>
                                    <p:audio>
                                      <p:cMediaNode>
                                        <p:cTn display="0" masterRel="sameClick">
                                          <p:stCondLst>
                                            <p:cond evt="begin" delay="0">
                                              <p:tn val="38"/>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uild="p" autoUpdateAnimBg="0"/>
      <p:bldP spid="513031" grpId="0" animBg="1"/>
      <p:bldP spid="513032"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0418" name="Picture 2" descr="http://www.humanillnesses.com/original/images/hdc_0001_0003_0_img0191.jpg"/>
          <p:cNvPicPr>
            <a:picLocks noChangeAspect="1" noChangeArrowheads="1"/>
          </p:cNvPicPr>
          <p:nvPr/>
        </p:nvPicPr>
        <p:blipFill>
          <a:blip r:embed="rId4" cstate="print"/>
          <a:srcRect/>
          <a:stretch>
            <a:fillRect/>
          </a:stretch>
        </p:blipFill>
        <p:spPr bwMode="auto">
          <a:xfrm>
            <a:off x="5497287" y="1143000"/>
            <a:ext cx="3646713" cy="3200400"/>
          </a:xfrm>
          <a:prstGeom prst="rect">
            <a:avLst/>
          </a:prstGeom>
          <a:noFill/>
        </p:spPr>
      </p:pic>
      <p:sp>
        <p:nvSpPr>
          <p:cNvPr id="18435" name="Rectangle 3"/>
          <p:cNvSpPr>
            <a:spLocks noGrp="1" noChangeArrowheads="1"/>
          </p:cNvSpPr>
          <p:nvPr>
            <p:ph type="title"/>
          </p:nvPr>
        </p:nvSpPr>
        <p:spPr>
          <a:xfrm>
            <a:off x="685800" y="0"/>
            <a:ext cx="7924800" cy="990600"/>
          </a:xfrm>
        </p:spPr>
        <p:txBody>
          <a:bodyPr>
            <a:normAutofit/>
          </a:bodyPr>
          <a:lstStyle/>
          <a:p>
            <a:pPr eaLnBrk="1" hangingPunct="1"/>
            <a:r>
              <a:rPr lang="en-US" dirty="0" smtClean="0"/>
              <a:t>Pancreas</a:t>
            </a:r>
          </a:p>
        </p:txBody>
      </p:sp>
      <p:sp>
        <p:nvSpPr>
          <p:cNvPr id="422916" name="Rectangle 4" descr="Rectangle: Click to edit Master text styles&#10;Second level&#10;Third level&#10;Fourth level&#10;Fifth level"/>
          <p:cNvSpPr>
            <a:spLocks noGrp="1" noChangeArrowheads="1"/>
          </p:cNvSpPr>
          <p:nvPr>
            <p:ph type="body" idx="1"/>
          </p:nvPr>
        </p:nvSpPr>
        <p:spPr>
          <a:xfrm>
            <a:off x="76200" y="1143000"/>
            <a:ext cx="6019800" cy="5562600"/>
          </a:xfrm>
        </p:spPr>
        <p:txBody>
          <a:bodyPr>
            <a:normAutofit/>
          </a:bodyPr>
          <a:lstStyle/>
          <a:p>
            <a:pPr>
              <a:lnSpc>
                <a:spcPct val="90000"/>
              </a:lnSpc>
              <a:buClrTx/>
            </a:pPr>
            <a:r>
              <a:rPr lang="en-US" dirty="0" smtClean="0"/>
              <a:t>Secretes pancreatic juice via pancreatic duct</a:t>
            </a:r>
          </a:p>
          <a:p>
            <a:pPr>
              <a:lnSpc>
                <a:spcPct val="90000"/>
              </a:lnSpc>
              <a:buClrTx/>
            </a:pPr>
            <a:r>
              <a:rPr lang="en-US" sz="2600" dirty="0" smtClean="0"/>
              <a:t>Digestive enzymes</a:t>
            </a:r>
            <a:r>
              <a:rPr lang="en-US" sz="2600" dirty="0" smtClean="0">
                <a:solidFill>
                  <a:srgbClr val="000000"/>
                </a:solidFill>
              </a:rPr>
              <a:t> </a:t>
            </a:r>
          </a:p>
          <a:p>
            <a:pPr lvl="1" eaLnBrk="1" hangingPunct="1">
              <a:lnSpc>
                <a:spcPct val="90000"/>
              </a:lnSpc>
            </a:pPr>
            <a:r>
              <a:rPr lang="en-US" sz="2400" b="1" u="sng" dirty="0" err="1" smtClean="0">
                <a:solidFill>
                  <a:srgbClr val="FF0000"/>
                </a:solidFill>
              </a:rPr>
              <a:t>Endopeptidases</a:t>
            </a:r>
            <a:r>
              <a:rPr lang="en-US" sz="2400" dirty="0" smtClean="0"/>
              <a:t> </a:t>
            </a:r>
            <a:r>
              <a:rPr lang="en-US" sz="2000" b="1" dirty="0" smtClean="0"/>
              <a:t>(protein </a:t>
            </a:r>
            <a:r>
              <a:rPr lang="en-US" sz="2000" b="1" dirty="0" smtClean="0">
                <a:sym typeface="Wingdings" pitchFamily="2" charset="2"/>
              </a:rPr>
              <a:t>peptides)</a:t>
            </a:r>
            <a:endParaRPr lang="en-US" sz="2400" b="1" dirty="0" smtClean="0"/>
          </a:p>
          <a:p>
            <a:pPr lvl="1" eaLnBrk="1" hangingPunct="1">
              <a:lnSpc>
                <a:spcPct val="90000"/>
              </a:lnSpc>
            </a:pPr>
            <a:r>
              <a:rPr lang="en-US" sz="2400" b="1" u="sng" dirty="0" smtClean="0">
                <a:solidFill>
                  <a:srgbClr val="CC0000"/>
                </a:solidFill>
              </a:rPr>
              <a:t>Pancreatic amylase </a:t>
            </a:r>
            <a:r>
              <a:rPr lang="en-US" sz="1900" b="1" dirty="0" smtClean="0">
                <a:solidFill>
                  <a:schemeClr val="tx1"/>
                </a:solidFill>
              </a:rPr>
              <a:t>(starch </a:t>
            </a:r>
            <a:r>
              <a:rPr lang="en-US" sz="1900" b="1" dirty="0" smtClean="0">
                <a:solidFill>
                  <a:schemeClr val="tx1"/>
                </a:solidFill>
                <a:sym typeface="Wingdings" pitchFamily="2" charset="2"/>
              </a:rPr>
              <a:t> maltose)</a:t>
            </a:r>
          </a:p>
          <a:p>
            <a:pPr lvl="1" eaLnBrk="1" hangingPunct="1">
              <a:lnSpc>
                <a:spcPct val="90000"/>
              </a:lnSpc>
            </a:pPr>
            <a:r>
              <a:rPr lang="en-US" sz="2400" b="1" u="sng" dirty="0" smtClean="0">
                <a:solidFill>
                  <a:srgbClr val="FF0000"/>
                </a:solidFill>
                <a:sym typeface="Wingdings" pitchFamily="2" charset="2"/>
              </a:rPr>
              <a:t>Lipase</a:t>
            </a:r>
            <a:r>
              <a:rPr lang="en-US" sz="2400" b="1" dirty="0" smtClean="0">
                <a:solidFill>
                  <a:schemeClr val="tx1"/>
                </a:solidFill>
                <a:sym typeface="Wingdings" pitchFamily="2" charset="2"/>
              </a:rPr>
              <a:t> </a:t>
            </a:r>
            <a:r>
              <a:rPr lang="en-US" sz="1900" b="1" dirty="0" smtClean="0">
                <a:solidFill>
                  <a:schemeClr val="tx1"/>
                </a:solidFill>
                <a:sym typeface="Wingdings" pitchFamily="2" charset="2"/>
              </a:rPr>
              <a:t>(lipids  fatty acids + glycerol)</a:t>
            </a:r>
            <a:endParaRPr lang="en-US" sz="2400" b="1" dirty="0" smtClean="0">
              <a:solidFill>
                <a:schemeClr val="tx1"/>
              </a:solidFill>
            </a:endParaRPr>
          </a:p>
          <a:p>
            <a:pPr eaLnBrk="1" hangingPunct="1">
              <a:lnSpc>
                <a:spcPct val="90000"/>
              </a:lnSpc>
              <a:buClrTx/>
            </a:pPr>
            <a:r>
              <a:rPr lang="en-US" sz="2600" dirty="0" smtClean="0"/>
              <a:t>Buffers </a:t>
            </a:r>
          </a:p>
          <a:p>
            <a:pPr lvl="1" eaLnBrk="1" hangingPunct="1">
              <a:lnSpc>
                <a:spcPct val="90000"/>
              </a:lnSpc>
            </a:pPr>
            <a:r>
              <a:rPr lang="en-US" sz="2400" dirty="0" smtClean="0"/>
              <a:t>reduces acidity</a:t>
            </a:r>
          </a:p>
          <a:p>
            <a:pPr marL="1085850" lvl="2" eaLnBrk="1" hangingPunct="1">
              <a:lnSpc>
                <a:spcPct val="90000"/>
              </a:lnSpc>
            </a:pPr>
            <a:r>
              <a:rPr lang="en-US" sz="2000" dirty="0" smtClean="0"/>
              <a:t>alkaline solution rich in bicarbonate (HCO</a:t>
            </a:r>
            <a:r>
              <a:rPr lang="en-US" sz="2000" baseline="-25000" dirty="0" smtClean="0"/>
              <a:t>3</a:t>
            </a:r>
            <a:r>
              <a:rPr lang="en-US" sz="2000" dirty="0" smtClean="0"/>
              <a:t>-)</a:t>
            </a:r>
          </a:p>
          <a:p>
            <a:pPr marL="1085850" lvl="2" eaLnBrk="1" hangingPunct="1">
              <a:lnSpc>
                <a:spcPct val="90000"/>
              </a:lnSpc>
            </a:pPr>
            <a:r>
              <a:rPr lang="en-US" sz="2000" dirty="0" smtClean="0"/>
              <a:t>buffers acidity of material from stomach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2916">
                                            <p:txEl>
                                              <p:pRg st="0" end="0"/>
                                            </p:txEl>
                                          </p:spTgt>
                                        </p:tgtEl>
                                        <p:attrNameLst>
                                          <p:attrName>style.visibility</p:attrName>
                                        </p:attrNameLst>
                                      </p:cBhvr>
                                      <p:to>
                                        <p:strVal val="visible"/>
                                      </p:to>
                                    </p:set>
                                    <p:anim calcmode="lin" valueType="num">
                                      <p:cBhvr additive="base">
                                        <p:cTn id="7" dur="500" fill="hold"/>
                                        <p:tgtEl>
                                          <p:spTgt spid="4229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291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2916">
                                            <p:txEl>
                                              <p:pRg st="1" end="1"/>
                                            </p:txEl>
                                          </p:spTgt>
                                        </p:tgtEl>
                                        <p:attrNameLst>
                                          <p:attrName>style.visibility</p:attrName>
                                        </p:attrNameLst>
                                      </p:cBhvr>
                                      <p:to>
                                        <p:strVal val="visible"/>
                                      </p:to>
                                    </p:set>
                                    <p:anim calcmode="lin" valueType="num">
                                      <p:cBhvr additive="base">
                                        <p:cTn id="13" dur="500" fill="hold"/>
                                        <p:tgtEl>
                                          <p:spTgt spid="42291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291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2916">
                                            <p:txEl>
                                              <p:pRg st="2" end="2"/>
                                            </p:txEl>
                                          </p:spTgt>
                                        </p:tgtEl>
                                        <p:attrNameLst>
                                          <p:attrName>style.visibility</p:attrName>
                                        </p:attrNameLst>
                                      </p:cBhvr>
                                      <p:to>
                                        <p:strVal val="visible"/>
                                      </p:to>
                                    </p:set>
                                    <p:anim calcmode="lin" valueType="num">
                                      <p:cBhvr additive="base">
                                        <p:cTn id="19" dur="500" fill="hold"/>
                                        <p:tgtEl>
                                          <p:spTgt spid="42291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291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22916">
                                            <p:txEl>
                                              <p:pRg st="3" end="3"/>
                                            </p:txEl>
                                          </p:spTgt>
                                        </p:tgtEl>
                                        <p:attrNameLst>
                                          <p:attrName>style.visibility</p:attrName>
                                        </p:attrNameLst>
                                      </p:cBhvr>
                                      <p:to>
                                        <p:strVal val="visible"/>
                                      </p:to>
                                    </p:set>
                                    <p:anim calcmode="lin" valueType="num">
                                      <p:cBhvr additive="base">
                                        <p:cTn id="25" dur="500" fill="hold"/>
                                        <p:tgtEl>
                                          <p:spTgt spid="42291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2291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422916">
                                            <p:txEl>
                                              <p:pRg st="4" end="4"/>
                                            </p:txEl>
                                          </p:spTgt>
                                        </p:tgtEl>
                                        <p:attrNameLst>
                                          <p:attrName>style.visibility</p:attrName>
                                        </p:attrNameLst>
                                      </p:cBhvr>
                                      <p:to>
                                        <p:strVal val="visible"/>
                                      </p:to>
                                    </p:set>
                                    <p:anim calcmode="lin" valueType="num">
                                      <p:cBhvr additive="base">
                                        <p:cTn id="29" dur="500" fill="hold"/>
                                        <p:tgtEl>
                                          <p:spTgt spid="422916">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2291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22916">
                                            <p:txEl>
                                              <p:pRg st="5" end="5"/>
                                            </p:txEl>
                                          </p:spTgt>
                                        </p:tgtEl>
                                        <p:attrNameLst>
                                          <p:attrName>style.visibility</p:attrName>
                                        </p:attrNameLst>
                                      </p:cBhvr>
                                      <p:to>
                                        <p:strVal val="visible"/>
                                      </p:to>
                                    </p:set>
                                    <p:anim calcmode="lin" valueType="num">
                                      <p:cBhvr additive="base">
                                        <p:cTn id="35" dur="500" fill="hold"/>
                                        <p:tgtEl>
                                          <p:spTgt spid="422916">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2291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22916">
                                            <p:txEl>
                                              <p:pRg st="6" end="6"/>
                                            </p:txEl>
                                          </p:spTgt>
                                        </p:tgtEl>
                                        <p:attrNameLst>
                                          <p:attrName>style.visibility</p:attrName>
                                        </p:attrNameLst>
                                      </p:cBhvr>
                                      <p:to>
                                        <p:strVal val="visible"/>
                                      </p:to>
                                    </p:set>
                                    <p:anim calcmode="lin" valueType="num">
                                      <p:cBhvr additive="base">
                                        <p:cTn id="41" dur="500" fill="hold"/>
                                        <p:tgtEl>
                                          <p:spTgt spid="422916">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2291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22916">
                                            <p:txEl>
                                              <p:pRg st="7" end="7"/>
                                            </p:txEl>
                                          </p:spTgt>
                                        </p:tgtEl>
                                        <p:attrNameLst>
                                          <p:attrName>style.visibility</p:attrName>
                                        </p:attrNameLst>
                                      </p:cBhvr>
                                      <p:to>
                                        <p:strVal val="visible"/>
                                      </p:to>
                                    </p:set>
                                    <p:anim calcmode="lin" valueType="num">
                                      <p:cBhvr additive="base">
                                        <p:cTn id="47" dur="500" fill="hold"/>
                                        <p:tgtEl>
                                          <p:spTgt spid="422916">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22916">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22916">
                                            <p:txEl>
                                              <p:pRg st="8" end="8"/>
                                            </p:txEl>
                                          </p:spTgt>
                                        </p:tgtEl>
                                        <p:attrNameLst>
                                          <p:attrName>style.visibility</p:attrName>
                                        </p:attrNameLst>
                                      </p:cBhvr>
                                      <p:to>
                                        <p:strVal val="visible"/>
                                      </p:to>
                                    </p:set>
                                    <p:anim calcmode="lin" valueType="num">
                                      <p:cBhvr additive="base">
                                        <p:cTn id="53" dur="500" fill="hold"/>
                                        <p:tgtEl>
                                          <p:spTgt spid="422916">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2291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6"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14400" y="0"/>
            <a:ext cx="7772400" cy="990600"/>
          </a:xfrm>
        </p:spPr>
        <p:txBody>
          <a:bodyPr/>
          <a:lstStyle/>
          <a:p>
            <a:pPr eaLnBrk="1" hangingPunct="1"/>
            <a:r>
              <a:rPr lang="en-US" dirty="0" smtClean="0"/>
              <a:t>Absorption by Small Intestines</a:t>
            </a:r>
          </a:p>
        </p:txBody>
      </p:sp>
      <p:sp>
        <p:nvSpPr>
          <p:cNvPr id="517123" name="Rectangle 3" descr="Rectangle: Click to edit Master text styles&#10;Second level&#10;Third level&#10;Fourth level&#10;Fifth level"/>
          <p:cNvSpPr>
            <a:spLocks noGrp="1" noChangeArrowheads="1"/>
          </p:cNvSpPr>
          <p:nvPr>
            <p:ph type="body" idx="1"/>
          </p:nvPr>
        </p:nvSpPr>
        <p:spPr>
          <a:xfrm>
            <a:off x="685800" y="1219200"/>
            <a:ext cx="7772400" cy="2438400"/>
          </a:xfrm>
        </p:spPr>
        <p:txBody>
          <a:bodyPr>
            <a:normAutofit/>
          </a:bodyPr>
          <a:lstStyle/>
          <a:p>
            <a:r>
              <a:rPr lang="en-US" dirty="0" smtClean="0"/>
              <a:t>Adaptations for absorption </a:t>
            </a:r>
          </a:p>
          <a:p>
            <a:pPr lvl="1"/>
            <a:r>
              <a:rPr lang="en-US" dirty="0" smtClean="0"/>
              <a:t>Very long</a:t>
            </a:r>
          </a:p>
          <a:p>
            <a:pPr lvl="1"/>
            <a:r>
              <a:rPr lang="en-US" dirty="0" smtClean="0"/>
              <a:t>Highly folded for higher surface area</a:t>
            </a:r>
          </a:p>
          <a:p>
            <a:pPr lvl="1"/>
            <a:r>
              <a:rPr lang="en-US" dirty="0" smtClean="0"/>
              <a:t>Folds contain finger-like </a:t>
            </a:r>
            <a:r>
              <a:rPr lang="en-US" dirty="0" err="1" smtClean="0"/>
              <a:t>villi</a:t>
            </a:r>
            <a:endParaRPr lang="en-US" dirty="0" smtClean="0"/>
          </a:p>
          <a:p>
            <a:pPr lvl="1"/>
            <a:r>
              <a:rPr lang="en-US" dirty="0" err="1" smtClean="0"/>
              <a:t>Villi</a:t>
            </a:r>
            <a:r>
              <a:rPr lang="en-US" dirty="0" smtClean="0"/>
              <a:t> contain </a:t>
            </a:r>
            <a:r>
              <a:rPr lang="en-US" dirty="0" err="1" smtClean="0"/>
              <a:t>microvilli</a:t>
            </a:r>
            <a:endParaRPr lang="en-US" dirty="0" smtClean="0"/>
          </a:p>
          <a:p>
            <a:pPr lvl="1"/>
            <a:endParaRPr lang="en-US" b="1" dirty="0" smtClean="0"/>
          </a:p>
        </p:txBody>
      </p:sp>
      <p:pic>
        <p:nvPicPr>
          <p:cNvPr id="22532" name="Picture 4"/>
          <p:cNvPicPr>
            <a:picLocks noChangeAspect="1" noChangeArrowheads="1"/>
          </p:cNvPicPr>
          <p:nvPr/>
        </p:nvPicPr>
        <p:blipFill>
          <a:blip r:embed="rId4" cstate="print"/>
          <a:srcRect b="4517"/>
          <a:stretch>
            <a:fillRect/>
          </a:stretch>
        </p:blipFill>
        <p:spPr bwMode="auto">
          <a:xfrm>
            <a:off x="3124200" y="3368746"/>
            <a:ext cx="6019799" cy="348925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7123">
                                            <p:txEl>
                                              <p:pRg st="0" end="0"/>
                                            </p:txEl>
                                          </p:spTgt>
                                        </p:tgtEl>
                                        <p:attrNameLst>
                                          <p:attrName>style.visibility</p:attrName>
                                        </p:attrNameLst>
                                      </p:cBhvr>
                                      <p:to>
                                        <p:strVal val="visible"/>
                                      </p:to>
                                    </p:set>
                                    <p:anim calcmode="lin" valueType="num">
                                      <p:cBhvr additive="base">
                                        <p:cTn id="7" dur="500" fill="hold"/>
                                        <p:tgtEl>
                                          <p:spTgt spid="517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71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517123">
                                            <p:txEl>
                                              <p:pRg st="1" end="1"/>
                                            </p:txEl>
                                          </p:spTgt>
                                        </p:tgtEl>
                                        <p:attrNameLst>
                                          <p:attrName>style.visibility</p:attrName>
                                        </p:attrNameLst>
                                      </p:cBhvr>
                                      <p:to>
                                        <p:strVal val="visible"/>
                                      </p:to>
                                    </p:set>
                                    <p:anim calcmode="lin" valueType="num">
                                      <p:cBhvr additive="base">
                                        <p:cTn id="11" dur="500" fill="hold"/>
                                        <p:tgtEl>
                                          <p:spTgt spid="5171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712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par>
                                <p:cTn id="13" presetID="2" presetClass="entr" presetSubtype="8" fill="hold" grpId="0" nodeType="withEffect">
                                  <p:stCondLst>
                                    <p:cond delay="0"/>
                                  </p:stCondLst>
                                  <p:childTnLst>
                                    <p:set>
                                      <p:cBhvr>
                                        <p:cTn id="14" dur="1" fill="hold">
                                          <p:stCondLst>
                                            <p:cond delay="0"/>
                                          </p:stCondLst>
                                        </p:cTn>
                                        <p:tgtEl>
                                          <p:spTgt spid="517123">
                                            <p:txEl>
                                              <p:pRg st="2" end="2"/>
                                            </p:txEl>
                                          </p:spTgt>
                                        </p:tgtEl>
                                        <p:attrNameLst>
                                          <p:attrName>style.visibility</p:attrName>
                                        </p:attrNameLst>
                                      </p:cBhvr>
                                      <p:to>
                                        <p:strVal val="visible"/>
                                      </p:to>
                                    </p:set>
                                    <p:anim calcmode="lin" valueType="num">
                                      <p:cBhvr additive="base">
                                        <p:cTn id="15" dur="500" fill="hold"/>
                                        <p:tgtEl>
                                          <p:spTgt spid="5171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712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Whoosh"/>
                                        </p:tgtEl>
                                      </p:cMediaNode>
                                    </p:audio>
                                  </p:subTnLst>
                                </p:cTn>
                              </p:par>
                              <p:par>
                                <p:cTn id="17" presetID="2" presetClass="entr" presetSubtype="8" fill="hold" grpId="0" nodeType="withEffect">
                                  <p:stCondLst>
                                    <p:cond delay="0"/>
                                  </p:stCondLst>
                                  <p:childTnLst>
                                    <p:set>
                                      <p:cBhvr>
                                        <p:cTn id="18" dur="1" fill="hold">
                                          <p:stCondLst>
                                            <p:cond delay="0"/>
                                          </p:stCondLst>
                                        </p:cTn>
                                        <p:tgtEl>
                                          <p:spTgt spid="517123">
                                            <p:txEl>
                                              <p:pRg st="3" end="3"/>
                                            </p:txEl>
                                          </p:spTgt>
                                        </p:tgtEl>
                                        <p:attrNameLst>
                                          <p:attrName>style.visibility</p:attrName>
                                        </p:attrNameLst>
                                      </p:cBhvr>
                                      <p:to>
                                        <p:strVal val="visible"/>
                                      </p:to>
                                    </p:set>
                                    <p:anim calcmode="lin" valueType="num">
                                      <p:cBhvr additive="base">
                                        <p:cTn id="19" dur="500" fill="hold"/>
                                        <p:tgtEl>
                                          <p:spTgt spid="5171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712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par>
                                <p:cTn id="21" presetID="2" presetClass="entr" presetSubtype="8" fill="hold" grpId="0" nodeType="withEffect">
                                  <p:stCondLst>
                                    <p:cond delay="0"/>
                                  </p:stCondLst>
                                  <p:childTnLst>
                                    <p:set>
                                      <p:cBhvr>
                                        <p:cTn id="22" dur="1" fill="hold">
                                          <p:stCondLst>
                                            <p:cond delay="0"/>
                                          </p:stCondLst>
                                        </p:cTn>
                                        <p:tgtEl>
                                          <p:spTgt spid="517123">
                                            <p:txEl>
                                              <p:pRg st="4" end="4"/>
                                            </p:txEl>
                                          </p:spTgt>
                                        </p:tgtEl>
                                        <p:attrNameLst>
                                          <p:attrName>style.visibility</p:attrName>
                                        </p:attrNameLst>
                                      </p:cBhvr>
                                      <p:to>
                                        <p:strVal val="visible"/>
                                      </p:to>
                                    </p:set>
                                    <p:anim calcmode="lin" valueType="num">
                                      <p:cBhvr additive="base">
                                        <p:cTn id="23" dur="500" fill="hold"/>
                                        <p:tgtEl>
                                          <p:spTgt spid="51712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171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3"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Absorption by Small Intestines</a:t>
            </a:r>
            <a:endParaRPr lang="en-US" dirty="0"/>
          </a:p>
        </p:txBody>
      </p:sp>
      <p:sp>
        <p:nvSpPr>
          <p:cNvPr id="3" name="Content Placeholder 2"/>
          <p:cNvSpPr>
            <a:spLocks noGrp="1"/>
          </p:cNvSpPr>
          <p:nvPr>
            <p:ph sz="quarter" idx="1"/>
          </p:nvPr>
        </p:nvSpPr>
        <p:spPr/>
        <p:txBody>
          <a:bodyPr/>
          <a:lstStyle/>
          <a:p>
            <a:r>
              <a:rPr lang="en-US" sz="2400" b="1" dirty="0" smtClean="0"/>
              <a:t>Absorption</a:t>
            </a:r>
            <a:r>
              <a:rPr lang="en-US" sz="2400" dirty="0" smtClean="0"/>
              <a:t> through </a:t>
            </a:r>
            <a:r>
              <a:rPr lang="en-US" sz="2400" b="1" u="sng" dirty="0" err="1" smtClean="0">
                <a:solidFill>
                  <a:srgbClr val="CC0000"/>
                </a:solidFill>
              </a:rPr>
              <a:t>villi</a:t>
            </a:r>
            <a:r>
              <a:rPr lang="en-US" sz="2400" b="1" u="sng" dirty="0" smtClean="0">
                <a:solidFill>
                  <a:srgbClr val="CC0000"/>
                </a:solidFill>
              </a:rPr>
              <a:t> &amp; </a:t>
            </a:r>
            <a:r>
              <a:rPr lang="en-US" sz="2400" b="1" u="sng" dirty="0" err="1" smtClean="0">
                <a:solidFill>
                  <a:srgbClr val="CC0000"/>
                </a:solidFill>
              </a:rPr>
              <a:t>microvilli</a:t>
            </a:r>
            <a:r>
              <a:rPr lang="en-US" sz="2400" b="1" u="sng" dirty="0" smtClean="0">
                <a:solidFill>
                  <a:srgbClr val="CC0000"/>
                </a:solidFill>
              </a:rPr>
              <a:t> </a:t>
            </a:r>
            <a:endParaRPr lang="en-US" sz="2400" dirty="0" smtClean="0"/>
          </a:p>
          <a:p>
            <a:pPr lvl="1"/>
            <a:r>
              <a:rPr lang="en-US" b="1" dirty="0" smtClean="0"/>
              <a:t>Glucose and amino acids </a:t>
            </a:r>
            <a:r>
              <a:rPr lang="en-US" dirty="0" smtClean="0"/>
              <a:t>are absorbed by diffusion and active transport into capillaries and then travel via the </a:t>
            </a:r>
            <a:r>
              <a:rPr lang="en-US" b="1" dirty="0" smtClean="0"/>
              <a:t>hepatic portal vein to the liver. </a:t>
            </a:r>
          </a:p>
          <a:p>
            <a:pPr lvl="2"/>
            <a:r>
              <a:rPr lang="en-US" i="1" dirty="0" smtClean="0"/>
              <a:t>There are lots of mitochondria present in these cells</a:t>
            </a:r>
          </a:p>
          <a:p>
            <a:pPr lvl="1"/>
            <a:r>
              <a:rPr lang="en-US" b="1" dirty="0" smtClean="0"/>
              <a:t>Fatty acids and glycerol </a:t>
            </a:r>
            <a:r>
              <a:rPr lang="en-US" dirty="0" smtClean="0"/>
              <a:t>are passed into the lacteal, then through the then through the lymphatic system to the blood stream opening at the thoracic duct.</a:t>
            </a:r>
          </a:p>
          <a:p>
            <a:endParaRPr lang="en-US" dirty="0"/>
          </a:p>
        </p:txBody>
      </p:sp>
      <p:pic>
        <p:nvPicPr>
          <p:cNvPr id="107522" name="Picture 2" descr="http://faculty.une.edu/com/abell/histo/villusweb.jpg"/>
          <p:cNvPicPr>
            <a:picLocks noChangeAspect="1" noChangeArrowheads="1"/>
          </p:cNvPicPr>
          <p:nvPr/>
        </p:nvPicPr>
        <p:blipFill>
          <a:blip r:embed="rId2" cstate="print"/>
          <a:srcRect/>
          <a:stretch>
            <a:fillRect/>
          </a:stretch>
        </p:blipFill>
        <p:spPr bwMode="auto">
          <a:xfrm>
            <a:off x="5486400" y="4038600"/>
            <a:ext cx="3496236" cy="2286000"/>
          </a:xfrm>
          <a:prstGeom prst="rect">
            <a:avLst/>
          </a:prstGeom>
          <a:noFill/>
        </p:spPr>
      </p:pic>
      <p:pic>
        <p:nvPicPr>
          <p:cNvPr id="107524" name="Picture 4" descr="http://ars.sciencedirect.com/content/image/1-s2.0-S0278691500001368-gr5.jpg"/>
          <p:cNvPicPr>
            <a:picLocks noChangeAspect="1" noChangeArrowheads="1"/>
          </p:cNvPicPr>
          <p:nvPr/>
        </p:nvPicPr>
        <p:blipFill>
          <a:blip r:embed="rId3" cstate="print"/>
          <a:srcRect/>
          <a:stretch>
            <a:fillRect/>
          </a:stretch>
        </p:blipFill>
        <p:spPr bwMode="auto">
          <a:xfrm>
            <a:off x="1371600" y="4267200"/>
            <a:ext cx="3221558" cy="25908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A longitudinal section through a </a:t>
            </a:r>
            <a:r>
              <a:rPr lang="en-US" dirty="0" err="1" smtClean="0"/>
              <a:t>villus</a:t>
            </a:r>
            <a:r>
              <a:rPr lang="en-US" dirty="0" smtClean="0"/>
              <a:t> - you can see the 'brush border' created by the </a:t>
            </a:r>
            <a:r>
              <a:rPr lang="en-US" dirty="0" err="1" smtClean="0"/>
              <a:t>microvilli</a:t>
            </a:r>
            <a:r>
              <a:rPr lang="en-US" dirty="0" smtClean="0"/>
              <a:t>, the arrow points to mucus in a goblet cell</a:t>
            </a:r>
            <a:endParaRPr lang="en-US" dirty="0"/>
          </a:p>
        </p:txBody>
      </p:sp>
      <p:pic>
        <p:nvPicPr>
          <p:cNvPr id="1026" name="Picture 2" descr="File:Gobletcel.jpg">
            <a:hlinkClick r:id="rId2"/>
          </p:cNvPr>
          <p:cNvPicPr>
            <a:picLocks noChangeAspect="1" noChangeArrowheads="1"/>
          </p:cNvPicPr>
          <p:nvPr/>
        </p:nvPicPr>
        <p:blipFill>
          <a:blip r:embed="rId3" cstate="print"/>
          <a:srcRect/>
          <a:stretch>
            <a:fillRect/>
          </a:stretch>
        </p:blipFill>
        <p:spPr bwMode="auto">
          <a:xfrm>
            <a:off x="2362200" y="2514600"/>
            <a:ext cx="4448175" cy="294322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026" descr="41-13-HumanDigestiveSys-NL"/>
          <p:cNvPicPr>
            <a:picLocks noChangeAspect="1" noChangeArrowheads="1"/>
          </p:cNvPicPr>
          <p:nvPr/>
        </p:nvPicPr>
        <p:blipFill>
          <a:blip r:embed="rId4" cstate="print"/>
          <a:srcRect b="3600"/>
          <a:stretch>
            <a:fillRect/>
          </a:stretch>
        </p:blipFill>
        <p:spPr bwMode="auto">
          <a:xfrm>
            <a:off x="304800" y="481013"/>
            <a:ext cx="8521700" cy="6376987"/>
          </a:xfrm>
          <a:prstGeom prst="rect">
            <a:avLst/>
          </a:prstGeom>
          <a:noFill/>
          <a:ln w="9525">
            <a:noFill/>
            <a:miter lim="800000"/>
            <a:headEnd/>
            <a:tailEnd/>
          </a:ln>
        </p:spPr>
      </p:pic>
      <p:sp>
        <p:nvSpPr>
          <p:cNvPr id="23555" name="Line 1027"/>
          <p:cNvSpPr>
            <a:spLocks noChangeShapeType="1"/>
          </p:cNvSpPr>
          <p:nvPr/>
        </p:nvSpPr>
        <p:spPr bwMode="auto">
          <a:xfrm flipH="1" flipV="1">
            <a:off x="2362200" y="1447800"/>
            <a:ext cx="1447800" cy="533400"/>
          </a:xfrm>
          <a:prstGeom prst="line">
            <a:avLst/>
          </a:prstGeom>
          <a:noFill/>
          <a:ln w="57150">
            <a:solidFill>
              <a:schemeClr val="hlink"/>
            </a:solidFill>
            <a:round/>
            <a:headEnd/>
            <a:tailEnd/>
          </a:ln>
        </p:spPr>
        <p:txBody>
          <a:bodyPr wrap="none" anchor="ctr"/>
          <a:lstStyle/>
          <a:p>
            <a:endParaRPr lang="en-US"/>
          </a:p>
        </p:txBody>
      </p:sp>
      <p:sp>
        <p:nvSpPr>
          <p:cNvPr id="23556" name="Line 1028"/>
          <p:cNvSpPr>
            <a:spLocks noChangeShapeType="1"/>
          </p:cNvSpPr>
          <p:nvPr/>
        </p:nvSpPr>
        <p:spPr bwMode="auto">
          <a:xfrm flipH="1">
            <a:off x="4953000" y="1793875"/>
            <a:ext cx="1887538" cy="2625725"/>
          </a:xfrm>
          <a:prstGeom prst="line">
            <a:avLst/>
          </a:prstGeom>
          <a:noFill/>
          <a:ln w="57150">
            <a:solidFill>
              <a:schemeClr val="hlink"/>
            </a:solidFill>
            <a:round/>
            <a:headEnd/>
            <a:tailEnd/>
          </a:ln>
        </p:spPr>
        <p:txBody>
          <a:bodyPr wrap="none" anchor="ctr"/>
          <a:lstStyle/>
          <a:p>
            <a:endParaRPr lang="en-US"/>
          </a:p>
        </p:txBody>
      </p:sp>
      <p:grpSp>
        <p:nvGrpSpPr>
          <p:cNvPr id="2" name="Group 1029"/>
          <p:cNvGrpSpPr>
            <a:grpSpLocks/>
          </p:cNvGrpSpPr>
          <p:nvPr/>
        </p:nvGrpSpPr>
        <p:grpSpPr bwMode="auto">
          <a:xfrm>
            <a:off x="4503738" y="3108325"/>
            <a:ext cx="4476750" cy="2606675"/>
            <a:chOff x="2837" y="1958"/>
            <a:chExt cx="2820" cy="1642"/>
          </a:xfrm>
        </p:grpSpPr>
        <p:sp>
          <p:nvSpPr>
            <p:cNvPr id="23564" name="Line 1030"/>
            <p:cNvSpPr>
              <a:spLocks noChangeShapeType="1"/>
            </p:cNvSpPr>
            <p:nvPr/>
          </p:nvSpPr>
          <p:spPr bwMode="auto">
            <a:xfrm flipH="1">
              <a:off x="2837" y="3120"/>
              <a:ext cx="1003" cy="480"/>
            </a:xfrm>
            <a:prstGeom prst="line">
              <a:avLst/>
            </a:prstGeom>
            <a:noFill/>
            <a:ln w="57150">
              <a:solidFill>
                <a:schemeClr val="hlink"/>
              </a:solidFill>
              <a:round/>
              <a:headEnd/>
              <a:tailEnd/>
            </a:ln>
          </p:spPr>
          <p:txBody>
            <a:bodyPr wrap="none" anchor="ctr"/>
            <a:lstStyle/>
            <a:p>
              <a:endParaRPr lang="en-US"/>
            </a:p>
          </p:txBody>
        </p:sp>
        <p:sp>
          <p:nvSpPr>
            <p:cNvPr id="23565" name="Text Box 1031"/>
            <p:cNvSpPr txBox="1">
              <a:spLocks noChangeArrowheads="1"/>
            </p:cNvSpPr>
            <p:nvPr/>
          </p:nvSpPr>
          <p:spPr bwMode="auto">
            <a:xfrm>
              <a:off x="3838" y="1958"/>
              <a:ext cx="1819" cy="1359"/>
            </a:xfrm>
            <a:prstGeom prst="rect">
              <a:avLst/>
            </a:prstGeom>
            <a:solidFill>
              <a:schemeClr val="bg2"/>
            </a:solidFill>
            <a:ln w="38100">
              <a:solidFill>
                <a:srgbClr val="CC0000"/>
              </a:solid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small intestines</a:t>
              </a:r>
              <a:endParaRPr lang="en-US" sz="2000" b="1" u="sng">
                <a:solidFill>
                  <a:schemeClr val="tx2"/>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breakdown all foods</a:t>
              </a:r>
            </a:p>
            <a:p>
              <a:pPr>
                <a:lnSpc>
                  <a:spcPct val="50000"/>
                </a:lnSpc>
                <a:spcBef>
                  <a:spcPct val="50000"/>
                </a:spcBef>
                <a:tabLst>
                  <a:tab pos="225425" algn="l"/>
                </a:tabLst>
              </a:pPr>
              <a:r>
                <a:rPr lang="en-US" sz="2000" b="1">
                  <a:solidFill>
                    <a:srgbClr val="0F116A"/>
                  </a:solidFill>
                </a:rPr>
                <a:t>	- proteins</a:t>
              </a:r>
            </a:p>
            <a:p>
              <a:pPr>
                <a:lnSpc>
                  <a:spcPct val="50000"/>
                </a:lnSpc>
                <a:spcBef>
                  <a:spcPct val="50000"/>
                </a:spcBef>
                <a:tabLst>
                  <a:tab pos="225425" algn="l"/>
                </a:tabLst>
              </a:pPr>
              <a:r>
                <a:rPr lang="en-US" sz="2000" b="1">
                  <a:solidFill>
                    <a:srgbClr val="0F116A"/>
                  </a:solidFill>
                </a:rPr>
                <a:t>	- starch</a:t>
              </a:r>
            </a:p>
            <a:p>
              <a:pPr>
                <a:lnSpc>
                  <a:spcPct val="50000"/>
                </a:lnSpc>
                <a:spcBef>
                  <a:spcPct val="50000"/>
                </a:spcBef>
                <a:tabLst>
                  <a:tab pos="225425" algn="l"/>
                </a:tabLst>
              </a:pPr>
              <a:r>
                <a:rPr lang="en-US" sz="2000" b="1">
                  <a:solidFill>
                    <a:srgbClr val="0F116A"/>
                  </a:solidFill>
                </a:rPr>
                <a:t>	- fats</a:t>
              </a:r>
            </a:p>
            <a:p>
              <a:pPr>
                <a:lnSpc>
                  <a:spcPct val="50000"/>
                </a:lnSpc>
                <a:spcBef>
                  <a:spcPct val="50000"/>
                </a:spcBef>
                <a:tabLst>
                  <a:tab pos="225425" algn="l"/>
                </a:tabLst>
              </a:pPr>
              <a:r>
                <a:rPr lang="en-US" sz="2000" b="1">
                  <a:solidFill>
                    <a:srgbClr val="0F116A"/>
                  </a:solidFill>
                </a:rPr>
                <a:t>	- nucleic acids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absorb nutrients</a:t>
              </a:r>
            </a:p>
          </p:txBody>
        </p:sp>
      </p:grpSp>
      <p:sp>
        <p:nvSpPr>
          <p:cNvPr id="23558" name="Text Box 1032"/>
          <p:cNvSpPr txBox="1">
            <a:spLocks noChangeArrowheads="1"/>
          </p:cNvSpPr>
          <p:nvPr/>
        </p:nvSpPr>
        <p:spPr bwMode="auto">
          <a:xfrm>
            <a:off x="6553200" y="400050"/>
            <a:ext cx="2468563"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stomach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kills germs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proteins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store food</a:t>
            </a:r>
          </a:p>
        </p:txBody>
      </p:sp>
      <p:sp>
        <p:nvSpPr>
          <p:cNvPr id="23559" name="Line 1034"/>
          <p:cNvSpPr>
            <a:spLocks noChangeShapeType="1"/>
          </p:cNvSpPr>
          <p:nvPr/>
        </p:nvSpPr>
        <p:spPr bwMode="auto">
          <a:xfrm flipH="1" flipV="1">
            <a:off x="2847975" y="4238625"/>
            <a:ext cx="1503363" cy="714375"/>
          </a:xfrm>
          <a:prstGeom prst="line">
            <a:avLst/>
          </a:prstGeom>
          <a:noFill/>
          <a:ln w="57150">
            <a:solidFill>
              <a:schemeClr val="hlink"/>
            </a:solidFill>
            <a:round/>
            <a:headEnd/>
            <a:tailEnd/>
          </a:ln>
        </p:spPr>
        <p:txBody>
          <a:bodyPr wrap="none" anchor="ctr"/>
          <a:lstStyle/>
          <a:p>
            <a:endParaRPr lang="en-US"/>
          </a:p>
        </p:txBody>
      </p:sp>
      <p:sp>
        <p:nvSpPr>
          <p:cNvPr id="23560" name="Text Box 1035"/>
          <p:cNvSpPr txBox="1">
            <a:spLocks noChangeArrowheads="1"/>
          </p:cNvSpPr>
          <p:nvPr/>
        </p:nvSpPr>
        <p:spPr bwMode="auto">
          <a:xfrm>
            <a:off x="0" y="3749675"/>
            <a:ext cx="3349625" cy="900113"/>
          </a:xfrm>
          <a:prstGeom prst="rect">
            <a:avLst/>
          </a:prstGeom>
          <a:solidFill>
            <a:schemeClr val="bg2"/>
          </a:solidFill>
          <a:ln w="38100">
            <a:noFill/>
            <a:miter lim="800000"/>
            <a:headEnd/>
            <a:tailEnd/>
          </a:ln>
        </p:spPr>
        <p:txBody>
          <a:bodyPr tIns="91440">
            <a:spAutoFit/>
          </a:bodyPr>
          <a:lstStyle/>
          <a:p>
            <a:pPr marL="111125" indent="-111125">
              <a:lnSpc>
                <a:spcPct val="50000"/>
              </a:lnSpc>
              <a:spcBef>
                <a:spcPct val="50000"/>
              </a:spcBef>
            </a:pPr>
            <a:r>
              <a:rPr lang="en-US" sz="2000" b="1" u="sng">
                <a:solidFill>
                  <a:srgbClr val="CC0000"/>
                </a:solidFill>
              </a:rPr>
              <a:t>pancreas</a:t>
            </a:r>
            <a:endParaRPr lang="en-US" sz="2000" b="1" u="sng">
              <a:solidFill>
                <a:srgbClr val="0F116A"/>
              </a:solidFill>
            </a:endParaRPr>
          </a:p>
          <a:p>
            <a:pPr marL="111125" indent="-111125">
              <a:lnSpc>
                <a:spcPct val="50000"/>
              </a:lnSpc>
              <a:spcBef>
                <a:spcPct val="50000"/>
              </a:spcBef>
            </a:pPr>
            <a:r>
              <a:rPr lang="en-US" sz="2000" b="1">
                <a:solidFill>
                  <a:srgbClr val="0F116A"/>
                </a:solidFill>
                <a:sym typeface="Wingdings" pitchFamily="84" charset="2"/>
              </a:rPr>
              <a:t></a:t>
            </a:r>
            <a:r>
              <a:rPr lang="en-US" sz="2000" b="1">
                <a:solidFill>
                  <a:srgbClr val="0F116A"/>
                </a:solidFill>
              </a:rPr>
              <a:t>produces enzymes to </a:t>
            </a:r>
          </a:p>
          <a:p>
            <a:pPr marL="111125" indent="-111125">
              <a:lnSpc>
                <a:spcPct val="50000"/>
              </a:lnSpc>
              <a:spcBef>
                <a:spcPct val="50000"/>
              </a:spcBef>
            </a:pPr>
            <a:r>
              <a:rPr lang="en-US" sz="2000" b="1">
                <a:solidFill>
                  <a:srgbClr val="0F116A"/>
                </a:solidFill>
              </a:rPr>
              <a:t>	digest proteins &amp; starch</a:t>
            </a:r>
          </a:p>
        </p:txBody>
      </p:sp>
      <p:sp>
        <p:nvSpPr>
          <p:cNvPr id="23561" name="Line 1036"/>
          <p:cNvSpPr>
            <a:spLocks noChangeShapeType="1"/>
          </p:cNvSpPr>
          <p:nvPr/>
        </p:nvSpPr>
        <p:spPr bwMode="auto">
          <a:xfrm flipH="1" flipV="1">
            <a:off x="2879725" y="2736850"/>
            <a:ext cx="1090613" cy="1377950"/>
          </a:xfrm>
          <a:prstGeom prst="line">
            <a:avLst/>
          </a:prstGeom>
          <a:noFill/>
          <a:ln w="57150">
            <a:solidFill>
              <a:schemeClr val="hlink"/>
            </a:solidFill>
            <a:round/>
            <a:headEnd/>
            <a:tailEnd/>
          </a:ln>
        </p:spPr>
        <p:txBody>
          <a:bodyPr wrap="none" anchor="ctr"/>
          <a:lstStyle/>
          <a:p>
            <a:endParaRPr lang="en-US"/>
          </a:p>
        </p:txBody>
      </p:sp>
      <p:sp>
        <p:nvSpPr>
          <p:cNvPr id="23562" name="Text Box 1037"/>
          <p:cNvSpPr txBox="1">
            <a:spLocks noChangeArrowheads="1"/>
          </p:cNvSpPr>
          <p:nvPr/>
        </p:nvSpPr>
        <p:spPr bwMode="auto">
          <a:xfrm>
            <a:off x="42863" y="2127250"/>
            <a:ext cx="3119437" cy="1204913"/>
          </a:xfrm>
          <a:prstGeom prst="rect">
            <a:avLst/>
          </a:prstGeom>
          <a:solidFill>
            <a:schemeClr val="bg2"/>
          </a:solidFill>
          <a:ln w="38100">
            <a:noFill/>
            <a:miter lim="800000"/>
            <a:headEnd/>
            <a:tailEnd/>
          </a:ln>
        </p:spPr>
        <p:txBody>
          <a:bodyPr tIns="91440" rIns="0">
            <a:spAutoFit/>
          </a:bodyPr>
          <a:lstStyle/>
          <a:p>
            <a:pPr>
              <a:lnSpc>
                <a:spcPct val="50000"/>
              </a:lnSpc>
              <a:spcBef>
                <a:spcPct val="50000"/>
              </a:spcBef>
              <a:tabLst>
                <a:tab pos="225425" algn="l"/>
              </a:tabLst>
            </a:pPr>
            <a:r>
              <a:rPr lang="en-US" sz="2000" b="1" u="sng">
                <a:solidFill>
                  <a:srgbClr val="CC0000"/>
                </a:solidFill>
              </a:rPr>
              <a:t>liver</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produces bile</a:t>
            </a:r>
          </a:p>
          <a:p>
            <a:pPr>
              <a:lnSpc>
                <a:spcPct val="50000"/>
              </a:lnSpc>
              <a:spcBef>
                <a:spcPct val="50000"/>
              </a:spcBef>
              <a:tabLst>
                <a:tab pos="225425" algn="l"/>
              </a:tabLst>
            </a:pPr>
            <a:r>
              <a:rPr lang="en-US" sz="2000" b="1">
                <a:solidFill>
                  <a:srgbClr val="0F116A"/>
                </a:solidFill>
              </a:rPr>
              <a:t>	- stored in gall bladder</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fats</a:t>
            </a:r>
          </a:p>
        </p:txBody>
      </p:sp>
      <p:sp>
        <p:nvSpPr>
          <p:cNvPr id="23563" name="Text Box 1039"/>
          <p:cNvSpPr txBox="1">
            <a:spLocks noChangeArrowheads="1"/>
          </p:cNvSpPr>
          <p:nvPr/>
        </p:nvSpPr>
        <p:spPr bwMode="auto">
          <a:xfrm>
            <a:off x="585788" y="412750"/>
            <a:ext cx="2352675"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mouth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moisten food</a:t>
            </a:r>
            <a:r>
              <a:rPr lang="en-US" sz="2000" b="1">
                <a:solidFill>
                  <a:srgbClr val="0F116A"/>
                </a:solidFill>
                <a:sym typeface="Wingdings" pitchFamily="84" charset="2"/>
              </a:rPr>
              <a:t>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starch</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 germs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2" name="Picture 6" descr="http://www.biologyjunction.com/images/clip0089.gif"/>
          <p:cNvPicPr>
            <a:picLocks noChangeAspect="1" noChangeArrowheads="1"/>
          </p:cNvPicPr>
          <p:nvPr/>
        </p:nvPicPr>
        <p:blipFill>
          <a:blip r:embed="rId2" cstate="print"/>
          <a:srcRect b="16785"/>
          <a:stretch>
            <a:fillRect/>
          </a:stretch>
        </p:blipFill>
        <p:spPr bwMode="auto">
          <a:xfrm>
            <a:off x="6477000" y="4038600"/>
            <a:ext cx="1638300" cy="1115438"/>
          </a:xfrm>
          <a:prstGeom prst="rect">
            <a:avLst/>
          </a:prstGeom>
          <a:noFill/>
        </p:spPr>
      </p:pic>
      <p:sp>
        <p:nvSpPr>
          <p:cNvPr id="2" name="Title 1"/>
          <p:cNvSpPr>
            <a:spLocks noGrp="1"/>
          </p:cNvSpPr>
          <p:nvPr>
            <p:ph type="title"/>
          </p:nvPr>
        </p:nvSpPr>
        <p:spPr/>
        <p:txBody>
          <a:bodyPr/>
          <a:lstStyle/>
          <a:p>
            <a:r>
              <a:rPr lang="en-US" dirty="0" smtClean="0"/>
              <a:t>Types of Nutrition</a:t>
            </a:r>
            <a:endParaRPr lang="en-US" dirty="0"/>
          </a:p>
        </p:txBody>
      </p:sp>
      <p:sp>
        <p:nvSpPr>
          <p:cNvPr id="3" name="Content Placeholder 2"/>
          <p:cNvSpPr>
            <a:spLocks noGrp="1"/>
          </p:cNvSpPr>
          <p:nvPr>
            <p:ph sz="quarter" idx="1"/>
          </p:nvPr>
        </p:nvSpPr>
        <p:spPr>
          <a:xfrm>
            <a:off x="152400" y="1219200"/>
            <a:ext cx="7010400" cy="4937760"/>
          </a:xfrm>
        </p:spPr>
        <p:txBody>
          <a:bodyPr/>
          <a:lstStyle/>
          <a:p>
            <a:r>
              <a:rPr lang="en-US" b="1" dirty="0" err="1" smtClean="0"/>
              <a:t>Autotrophs</a:t>
            </a:r>
            <a:r>
              <a:rPr lang="en-US" dirty="0" smtClean="0"/>
              <a:t> - use simple inorganic materials to manufacture complex organic compounds (also called </a:t>
            </a:r>
            <a:r>
              <a:rPr lang="en-US" i="1" dirty="0" smtClean="0"/>
              <a:t>producers</a:t>
            </a:r>
            <a:r>
              <a:rPr lang="en-US" dirty="0" smtClean="0"/>
              <a:t>)</a:t>
            </a:r>
          </a:p>
          <a:p>
            <a:pPr lvl="1"/>
            <a:r>
              <a:rPr lang="en-US" dirty="0" smtClean="0"/>
              <a:t>Ex: </a:t>
            </a:r>
            <a:r>
              <a:rPr lang="en-US" b="1" dirty="0" smtClean="0"/>
              <a:t>photosynthesis</a:t>
            </a:r>
            <a:r>
              <a:rPr lang="en-US" dirty="0" smtClean="0"/>
              <a:t> - plants use carbon dioxide, water and light energy to make sugars</a:t>
            </a:r>
          </a:p>
          <a:p>
            <a:pPr lvl="1"/>
            <a:r>
              <a:rPr lang="en-US" dirty="0" smtClean="0"/>
              <a:t>Ex:  </a:t>
            </a:r>
            <a:r>
              <a:rPr lang="en-US" b="1" dirty="0" smtClean="0"/>
              <a:t>chemosynthesis</a:t>
            </a:r>
            <a:r>
              <a:rPr lang="en-US" dirty="0" smtClean="0"/>
              <a:t> - bacteria around deep sea vents-use carbon dioxide and </a:t>
            </a:r>
            <a:r>
              <a:rPr lang="en-US" dirty="0" err="1" smtClean="0"/>
              <a:t>sulphur</a:t>
            </a:r>
            <a:r>
              <a:rPr lang="en-US" dirty="0" smtClean="0"/>
              <a:t> compounds (as energy) to create organic compounds</a:t>
            </a:r>
          </a:p>
          <a:p>
            <a:pPr lvl="1">
              <a:buNone/>
            </a:pPr>
            <a:endParaRPr lang="en-US" dirty="0" smtClean="0"/>
          </a:p>
          <a:p>
            <a:r>
              <a:rPr lang="en-US" b="1" dirty="0" err="1" smtClean="0"/>
              <a:t>Heterotrophs</a:t>
            </a:r>
            <a:r>
              <a:rPr lang="en-US" dirty="0" smtClean="0"/>
              <a:t> - consume complex organic food material (also called </a:t>
            </a:r>
            <a:r>
              <a:rPr lang="en-US" i="1" dirty="0" smtClean="0"/>
              <a:t>consumers</a:t>
            </a:r>
            <a:r>
              <a:rPr lang="en-US" dirty="0" smtClean="0"/>
              <a:t>)</a:t>
            </a:r>
            <a:endParaRPr lang="en-US" dirty="0"/>
          </a:p>
        </p:txBody>
      </p:sp>
      <p:pic>
        <p:nvPicPr>
          <p:cNvPr id="91138" name="Picture 2" descr="http://upload.wikimedia.org/wikipedia/commons/thumb/6/6f/Blacksmoker_in_Atlantic_Ocean.jpg/220px-Blacksmoker_in_Atlantic_Ocean.jpg">
            <a:hlinkClick r:id="rId3"/>
          </p:cNvPr>
          <p:cNvPicPr>
            <a:picLocks noChangeAspect="1" noChangeArrowheads="1"/>
          </p:cNvPicPr>
          <p:nvPr/>
        </p:nvPicPr>
        <p:blipFill>
          <a:blip r:embed="rId4" cstate="print"/>
          <a:srcRect/>
          <a:stretch>
            <a:fillRect/>
          </a:stretch>
        </p:blipFill>
        <p:spPr bwMode="auto">
          <a:xfrm>
            <a:off x="7617648" y="2209800"/>
            <a:ext cx="1526352" cy="2247901"/>
          </a:xfrm>
          <a:prstGeom prst="rect">
            <a:avLst/>
          </a:prstGeom>
          <a:noFill/>
        </p:spPr>
      </p:pic>
      <p:pic>
        <p:nvPicPr>
          <p:cNvPr id="91144" name="Picture 8" descr="http://www.canadiangeographic.ca/atlas/Images/Glossary/Autotroph.jpg"/>
          <p:cNvPicPr>
            <a:picLocks noChangeAspect="1" noChangeArrowheads="1"/>
          </p:cNvPicPr>
          <p:nvPr/>
        </p:nvPicPr>
        <p:blipFill>
          <a:blip r:embed="rId5" cstate="print"/>
          <a:srcRect/>
          <a:stretch>
            <a:fillRect/>
          </a:stretch>
        </p:blipFill>
        <p:spPr bwMode="auto">
          <a:xfrm>
            <a:off x="7181850" y="990600"/>
            <a:ext cx="1962150" cy="1311838"/>
          </a:xfrm>
          <a:prstGeom prst="rect">
            <a:avLst/>
          </a:prstGeom>
          <a:noFill/>
        </p:spPr>
      </p:pic>
      <p:pic>
        <p:nvPicPr>
          <p:cNvPr id="91146" name="Picture 10" descr="http://faculty.scf.edu/rizkf/OCE1001/OCEnotes/shark2.jpg"/>
          <p:cNvPicPr>
            <a:picLocks noChangeAspect="1" noChangeArrowheads="1"/>
          </p:cNvPicPr>
          <p:nvPr/>
        </p:nvPicPr>
        <p:blipFill>
          <a:blip r:embed="rId6" cstate="print"/>
          <a:srcRect/>
          <a:stretch>
            <a:fillRect/>
          </a:stretch>
        </p:blipFill>
        <p:spPr bwMode="auto">
          <a:xfrm>
            <a:off x="6934200" y="5200650"/>
            <a:ext cx="2209800" cy="165735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0"/>
            <a:ext cx="7239000" cy="1143000"/>
          </a:xfrm>
        </p:spPr>
        <p:txBody>
          <a:bodyPr/>
          <a:lstStyle/>
          <a:p>
            <a:pPr eaLnBrk="1" hangingPunct="1"/>
            <a:r>
              <a:rPr lang="en-US" dirty="0" smtClean="0"/>
              <a:t>Large intestine</a:t>
            </a:r>
          </a:p>
        </p:txBody>
      </p:sp>
      <p:sp>
        <p:nvSpPr>
          <p:cNvPr id="521220" name="Rectangle 4" descr="Rectangle: Click to edit Master text styles&#10;Second level&#10;Third level&#10;Fourth level&#10;Fifth level"/>
          <p:cNvSpPr>
            <a:spLocks noGrp="1" noChangeArrowheads="1"/>
          </p:cNvSpPr>
          <p:nvPr>
            <p:ph type="body" idx="1"/>
          </p:nvPr>
        </p:nvSpPr>
        <p:spPr>
          <a:xfrm>
            <a:off x="685800" y="1371600"/>
            <a:ext cx="7467600" cy="4953000"/>
          </a:xfrm>
          <a:noFill/>
        </p:spPr>
        <p:txBody>
          <a:bodyPr>
            <a:normAutofit fontScale="92500" lnSpcReduction="20000"/>
          </a:bodyPr>
          <a:lstStyle/>
          <a:p>
            <a:pPr eaLnBrk="1" hangingPunct="1"/>
            <a:r>
              <a:rPr lang="en-US" dirty="0" smtClean="0"/>
              <a:t>4 parts:</a:t>
            </a:r>
          </a:p>
          <a:p>
            <a:pPr lvl="1"/>
            <a:r>
              <a:rPr lang="en-US" dirty="0" err="1" smtClean="0"/>
              <a:t>Caecum</a:t>
            </a:r>
            <a:endParaRPr lang="en-US" dirty="0" smtClean="0"/>
          </a:p>
          <a:p>
            <a:pPr lvl="1"/>
            <a:r>
              <a:rPr lang="en-US" dirty="0" smtClean="0"/>
              <a:t>Appendix</a:t>
            </a:r>
          </a:p>
          <a:p>
            <a:pPr lvl="1"/>
            <a:r>
              <a:rPr lang="en-US" dirty="0" smtClean="0"/>
              <a:t>Colon</a:t>
            </a:r>
          </a:p>
          <a:p>
            <a:pPr lvl="1"/>
            <a:r>
              <a:rPr lang="en-US" dirty="0" smtClean="0"/>
              <a:t>Rectum</a:t>
            </a:r>
          </a:p>
          <a:p>
            <a:pPr lvl="1">
              <a:buNone/>
            </a:pPr>
            <a:endParaRPr lang="en-US" dirty="0" smtClean="0"/>
          </a:p>
          <a:p>
            <a:pPr lvl="1">
              <a:buNone/>
            </a:pPr>
            <a:r>
              <a:rPr lang="en-US" b="1" dirty="0" smtClean="0"/>
              <a:t>Function</a:t>
            </a:r>
          </a:p>
          <a:p>
            <a:pPr lvl="1" eaLnBrk="1" hangingPunct="1"/>
            <a:r>
              <a:rPr lang="en-US" u="sng" dirty="0" smtClean="0"/>
              <a:t>re-absorb water and mineral salts in colon</a:t>
            </a:r>
            <a:endParaRPr lang="en-US" dirty="0" smtClean="0"/>
          </a:p>
          <a:p>
            <a:pPr lvl="2" eaLnBrk="1" hangingPunct="1"/>
            <a:r>
              <a:rPr lang="en-US" dirty="0" smtClean="0"/>
              <a:t>use ~9 liters of water every day in digestive juices	</a:t>
            </a:r>
          </a:p>
          <a:p>
            <a:pPr lvl="2" eaLnBrk="1" hangingPunct="1"/>
            <a:r>
              <a:rPr lang="en-US" dirty="0" smtClean="0"/>
              <a:t>&gt; 90% of water reabsorbed</a:t>
            </a:r>
          </a:p>
          <a:p>
            <a:pPr lvl="3" eaLnBrk="1" hangingPunct="1"/>
            <a:r>
              <a:rPr lang="en-US" sz="2200" dirty="0" smtClean="0"/>
              <a:t>not enough water absorbed </a:t>
            </a:r>
            <a:br>
              <a:rPr lang="en-US" sz="2200" dirty="0" smtClean="0"/>
            </a:br>
            <a:r>
              <a:rPr lang="en-US" sz="2200" dirty="0" smtClean="0"/>
              <a:t>back to body </a:t>
            </a:r>
          </a:p>
          <a:p>
            <a:pPr lvl="4" eaLnBrk="1" hangingPunct="1"/>
            <a:r>
              <a:rPr lang="en-US" sz="2200" b="1" u="sng" dirty="0" smtClean="0">
                <a:solidFill>
                  <a:srgbClr val="CC0000"/>
                </a:solidFill>
              </a:rPr>
              <a:t>diarrhea</a:t>
            </a:r>
            <a:r>
              <a:rPr lang="en-US" sz="2200" b="1" dirty="0" smtClean="0"/>
              <a:t> </a:t>
            </a:r>
          </a:p>
          <a:p>
            <a:pPr lvl="3" eaLnBrk="1" hangingPunct="1"/>
            <a:r>
              <a:rPr lang="en-US" sz="2200" dirty="0" smtClean="0"/>
              <a:t>too much water absorbed back to body</a:t>
            </a:r>
          </a:p>
          <a:p>
            <a:pPr lvl="4" eaLnBrk="1" hangingPunct="1"/>
            <a:r>
              <a:rPr lang="en-US" sz="2200" b="1" u="sng" dirty="0" smtClean="0">
                <a:solidFill>
                  <a:srgbClr val="CC0000"/>
                </a:solidFill>
              </a:rPr>
              <a:t>constipation</a:t>
            </a:r>
            <a:endParaRPr lang="en-US" sz="2200" b="1" dirty="0" smtClean="0"/>
          </a:p>
          <a:p>
            <a:pPr lvl="4" eaLnBrk="1" hangingPunct="1"/>
            <a:endParaRPr lang="en-US" sz="2200" dirty="0" smtClean="0"/>
          </a:p>
        </p:txBody>
      </p:sp>
      <p:pic>
        <p:nvPicPr>
          <p:cNvPr id="49156" name="Picture 4" descr="http://www.bharatdefencekavach.com/bharatdefence_cms/newsimages/image/22%20Dec2011/largeintestine.jpg"/>
          <p:cNvPicPr>
            <a:picLocks noChangeAspect="1" noChangeArrowheads="1"/>
          </p:cNvPicPr>
          <p:nvPr/>
        </p:nvPicPr>
        <p:blipFill>
          <a:blip r:embed="rId4" cstate="print"/>
          <a:srcRect/>
          <a:stretch>
            <a:fillRect/>
          </a:stretch>
        </p:blipFill>
        <p:spPr bwMode="auto">
          <a:xfrm>
            <a:off x="4466244" y="304800"/>
            <a:ext cx="4153882" cy="3276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1220">
                                            <p:txEl>
                                              <p:pRg st="7" end="7"/>
                                            </p:txEl>
                                          </p:spTgt>
                                        </p:tgtEl>
                                        <p:attrNameLst>
                                          <p:attrName>style.visibility</p:attrName>
                                        </p:attrNameLst>
                                      </p:cBhvr>
                                      <p:to>
                                        <p:strVal val="visible"/>
                                      </p:to>
                                    </p:set>
                                    <p:anim calcmode="lin" valueType="num">
                                      <p:cBhvr additive="base">
                                        <p:cTn id="7" dur="500" fill="hold"/>
                                        <p:tgtEl>
                                          <p:spTgt spid="521220">
                                            <p:txEl>
                                              <p:pRg st="7" end="7"/>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1220">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21220">
                                            <p:txEl>
                                              <p:pRg st="8" end="8"/>
                                            </p:txEl>
                                          </p:spTgt>
                                        </p:tgtEl>
                                        <p:attrNameLst>
                                          <p:attrName>style.visibility</p:attrName>
                                        </p:attrNameLst>
                                      </p:cBhvr>
                                      <p:to>
                                        <p:strVal val="visible"/>
                                      </p:to>
                                    </p:set>
                                    <p:anim calcmode="lin" valueType="num">
                                      <p:cBhvr additive="base">
                                        <p:cTn id="12" dur="500" fill="hold"/>
                                        <p:tgtEl>
                                          <p:spTgt spid="521220">
                                            <p:txEl>
                                              <p:pRg st="8" end="8"/>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21220">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21220">
                                            <p:txEl>
                                              <p:pRg st="9" end="9"/>
                                            </p:txEl>
                                          </p:spTgt>
                                        </p:tgtEl>
                                        <p:attrNameLst>
                                          <p:attrName>style.visibility</p:attrName>
                                        </p:attrNameLst>
                                      </p:cBhvr>
                                      <p:to>
                                        <p:strVal val="visible"/>
                                      </p:to>
                                    </p:set>
                                    <p:anim calcmode="lin" valueType="num">
                                      <p:cBhvr additive="base">
                                        <p:cTn id="18" dur="500" fill="hold"/>
                                        <p:tgtEl>
                                          <p:spTgt spid="521220">
                                            <p:txEl>
                                              <p:pRg st="9" end="9"/>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21220">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3" name="Whoosh"/>
                                        </p:tgtEl>
                                      </p:cMediaNode>
                                    </p:audio>
                                  </p:sub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21220">
                                            <p:txEl>
                                              <p:pRg st="10" end="10"/>
                                            </p:txEl>
                                          </p:spTgt>
                                        </p:tgtEl>
                                        <p:attrNameLst>
                                          <p:attrName>style.visibility</p:attrName>
                                        </p:attrNameLst>
                                      </p:cBhvr>
                                      <p:to>
                                        <p:strVal val="visible"/>
                                      </p:to>
                                    </p:set>
                                    <p:anim calcmode="lin" valueType="num">
                                      <p:cBhvr additive="base">
                                        <p:cTn id="24" dur="500" fill="hold"/>
                                        <p:tgtEl>
                                          <p:spTgt spid="521220">
                                            <p:txEl>
                                              <p:pRg st="10" end="1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21220">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Whoosh"/>
                                        </p:tgtEl>
                                      </p:cMediaNode>
                                    </p:audio>
                                  </p:sub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21220">
                                            <p:txEl>
                                              <p:pRg st="11" end="11"/>
                                            </p:txEl>
                                          </p:spTgt>
                                        </p:tgtEl>
                                        <p:attrNameLst>
                                          <p:attrName>style.visibility</p:attrName>
                                        </p:attrNameLst>
                                      </p:cBhvr>
                                      <p:to>
                                        <p:strVal val="visible"/>
                                      </p:to>
                                    </p:set>
                                    <p:anim calcmode="lin" valueType="num">
                                      <p:cBhvr additive="base">
                                        <p:cTn id="30" dur="500" fill="hold"/>
                                        <p:tgtEl>
                                          <p:spTgt spid="521220">
                                            <p:txEl>
                                              <p:pRg st="11" end="11"/>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21220">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8"/>
                                            </p:cond>
                                          </p:stCondLst>
                                          <p:endCondLst>
                                            <p:cond evt="onStopAudio" delay="0">
                                              <p:tgtEl>
                                                <p:sldTgt/>
                                              </p:tgtEl>
                                            </p:cond>
                                          </p:endCondLst>
                                        </p:cTn>
                                        <p:tgtEl>
                                          <p:sndTgt r:embed="rId3" name="Whoosh"/>
                                        </p:tgtEl>
                                      </p:cMediaNode>
                                    </p:audio>
                                  </p:sub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521220">
                                            <p:txEl>
                                              <p:pRg st="12" end="12"/>
                                            </p:txEl>
                                          </p:spTgt>
                                        </p:tgtEl>
                                        <p:attrNameLst>
                                          <p:attrName>style.visibility</p:attrName>
                                        </p:attrNameLst>
                                      </p:cBhvr>
                                      <p:to>
                                        <p:strVal val="visible"/>
                                      </p:to>
                                    </p:set>
                                    <p:anim calcmode="lin" valueType="num">
                                      <p:cBhvr additive="base">
                                        <p:cTn id="36" dur="500" fill="hold"/>
                                        <p:tgtEl>
                                          <p:spTgt spid="521220">
                                            <p:txEl>
                                              <p:pRg st="12" end="12"/>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21220">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Whoosh"/>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521220">
                                            <p:txEl>
                                              <p:pRg st="13" end="13"/>
                                            </p:txEl>
                                          </p:spTgt>
                                        </p:tgtEl>
                                        <p:attrNameLst>
                                          <p:attrName>style.visibility</p:attrName>
                                        </p:attrNameLst>
                                      </p:cBhvr>
                                      <p:to>
                                        <p:strVal val="visible"/>
                                      </p:to>
                                    </p:set>
                                    <p:anim calcmode="lin" valueType="num">
                                      <p:cBhvr additive="base">
                                        <p:cTn id="42" dur="500" fill="hold"/>
                                        <p:tgtEl>
                                          <p:spTgt spid="521220">
                                            <p:txEl>
                                              <p:pRg st="13" end="13"/>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21220">
                                            <p:txEl>
                                              <p:pRg st="13" end="1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20"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533400"/>
          </a:xfrm>
        </p:spPr>
        <p:txBody>
          <a:bodyPr>
            <a:normAutofit fontScale="90000"/>
          </a:bodyPr>
          <a:lstStyle/>
          <a:p>
            <a:pPr eaLnBrk="1" hangingPunct="1"/>
            <a:r>
              <a:rPr lang="en-US" dirty="0" smtClean="0">
                <a:cs typeface="Calibri" pitchFamily="34" charset="0"/>
              </a:rPr>
              <a:t>Flora of the large intestine</a:t>
            </a:r>
          </a:p>
        </p:txBody>
      </p:sp>
      <p:sp>
        <p:nvSpPr>
          <p:cNvPr id="435203" name="Rectangle 3" descr="Rectangle: Click to edit Master text styles&#10;Second level&#10;Third level&#10;Fourth level&#10;Fifth level"/>
          <p:cNvSpPr>
            <a:spLocks noGrp="1" noChangeArrowheads="1"/>
          </p:cNvSpPr>
          <p:nvPr>
            <p:ph type="body" idx="1"/>
          </p:nvPr>
        </p:nvSpPr>
        <p:spPr>
          <a:xfrm>
            <a:off x="838200" y="1219200"/>
            <a:ext cx="7315200" cy="5410200"/>
          </a:xfrm>
        </p:spPr>
        <p:txBody>
          <a:bodyPr/>
          <a:lstStyle/>
          <a:p>
            <a:pPr eaLnBrk="1" hangingPunct="1">
              <a:buClrTx/>
            </a:pPr>
            <a:r>
              <a:rPr lang="en-US" sz="2800" dirty="0" smtClean="0"/>
              <a:t>Living in the large intestine is a rich</a:t>
            </a:r>
            <a:br>
              <a:rPr lang="en-US" sz="2800" dirty="0" smtClean="0"/>
            </a:br>
            <a:r>
              <a:rPr lang="en-US" sz="2800" dirty="0" smtClean="0"/>
              <a:t>flora of harmless, helpful bacteria</a:t>
            </a:r>
          </a:p>
          <a:p>
            <a:pPr lvl="1" eaLnBrk="1" hangingPunct="1"/>
            <a:r>
              <a:rPr lang="en-US" sz="2800" i="1" u="sng" dirty="0" smtClean="0">
                <a:solidFill>
                  <a:srgbClr val="CC0000"/>
                </a:solidFill>
              </a:rPr>
              <a:t>Escherichia</a:t>
            </a:r>
            <a:r>
              <a:rPr lang="en-US" sz="2800" u="sng" dirty="0" smtClean="0">
                <a:solidFill>
                  <a:srgbClr val="CC0000"/>
                </a:solidFill>
              </a:rPr>
              <a:t> </a:t>
            </a:r>
            <a:r>
              <a:rPr lang="en-US" sz="2800" i="1" u="sng" dirty="0" smtClean="0">
                <a:solidFill>
                  <a:srgbClr val="CC0000"/>
                </a:solidFill>
              </a:rPr>
              <a:t>coli (E. coli)</a:t>
            </a:r>
            <a:endParaRPr lang="en-US" sz="2800" dirty="0" smtClean="0"/>
          </a:p>
          <a:p>
            <a:pPr lvl="1" eaLnBrk="1" hangingPunct="1"/>
            <a:r>
              <a:rPr lang="en-US" sz="2800" u="sng" dirty="0" smtClean="0"/>
              <a:t>bacteria produce vitamins</a:t>
            </a:r>
            <a:r>
              <a:rPr lang="en-US" sz="2800" dirty="0" smtClean="0"/>
              <a:t> </a:t>
            </a:r>
          </a:p>
          <a:p>
            <a:pPr lvl="2" eaLnBrk="1" hangingPunct="1"/>
            <a:r>
              <a:rPr lang="en-US" sz="2800" b="1" dirty="0" smtClean="0"/>
              <a:t>vitamin K</a:t>
            </a:r>
            <a:r>
              <a:rPr lang="en-US" sz="2800" dirty="0" smtClean="0"/>
              <a:t>, </a:t>
            </a:r>
            <a:r>
              <a:rPr lang="en-US" sz="2800" b="1" dirty="0" smtClean="0"/>
              <a:t>folic acid </a:t>
            </a:r>
            <a:r>
              <a:rPr lang="en-US" sz="2800" dirty="0" smtClean="0"/>
              <a:t>&amp; other B vitamins</a:t>
            </a:r>
          </a:p>
          <a:p>
            <a:pPr lvl="1" eaLnBrk="1" hangingPunct="1"/>
            <a:r>
              <a:rPr lang="en-US" sz="2800" u="sng" dirty="0" smtClean="0"/>
              <a:t>generate gases</a:t>
            </a:r>
            <a:endParaRPr lang="en-US" sz="2800" dirty="0" smtClean="0"/>
          </a:p>
          <a:p>
            <a:pPr lvl="2" eaLnBrk="1" hangingPunct="1"/>
            <a:r>
              <a:rPr lang="en-US" sz="2800" dirty="0" smtClean="0"/>
              <a:t>by-product of bacterial </a:t>
            </a:r>
            <a:br>
              <a:rPr lang="en-US" sz="2800" dirty="0" smtClean="0"/>
            </a:br>
            <a:r>
              <a:rPr lang="en-US" sz="2800" dirty="0" smtClean="0"/>
              <a:t>metabolism </a:t>
            </a:r>
          </a:p>
          <a:p>
            <a:pPr lvl="2" eaLnBrk="1" hangingPunct="1"/>
            <a:r>
              <a:rPr lang="en-US" sz="2800" dirty="0" smtClean="0"/>
              <a:t>methane, hydrogen sulfide</a:t>
            </a:r>
          </a:p>
        </p:txBody>
      </p:sp>
      <p:pic>
        <p:nvPicPr>
          <p:cNvPr id="25604" name="Picture 4"/>
          <p:cNvPicPr>
            <a:picLocks noChangeAspect="1" noChangeArrowheads="1"/>
          </p:cNvPicPr>
          <p:nvPr/>
        </p:nvPicPr>
        <p:blipFill>
          <a:blip r:embed="rId4" cstate="print"/>
          <a:srcRect/>
          <a:stretch>
            <a:fillRect/>
          </a:stretch>
        </p:blipFill>
        <p:spPr bwMode="auto">
          <a:xfrm>
            <a:off x="6578600" y="4991100"/>
            <a:ext cx="2489200" cy="18669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5203">
                                            <p:txEl>
                                              <p:pRg st="0" end="0"/>
                                            </p:txEl>
                                          </p:spTgt>
                                        </p:tgtEl>
                                        <p:attrNameLst>
                                          <p:attrName>style.visibility</p:attrName>
                                        </p:attrNameLst>
                                      </p:cBhvr>
                                      <p:to>
                                        <p:strVal val="visible"/>
                                      </p:to>
                                    </p:set>
                                    <p:anim calcmode="lin" valueType="num">
                                      <p:cBhvr additive="base">
                                        <p:cTn id="7" dur="500" fill="hold"/>
                                        <p:tgtEl>
                                          <p:spTgt spid="435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52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5203">
                                            <p:txEl>
                                              <p:pRg st="1" end="1"/>
                                            </p:txEl>
                                          </p:spTgt>
                                        </p:tgtEl>
                                        <p:attrNameLst>
                                          <p:attrName>style.visibility</p:attrName>
                                        </p:attrNameLst>
                                      </p:cBhvr>
                                      <p:to>
                                        <p:strVal val="visible"/>
                                      </p:to>
                                    </p:set>
                                    <p:anim calcmode="lin" valueType="num">
                                      <p:cBhvr additive="base">
                                        <p:cTn id="13" dur="500" fill="hold"/>
                                        <p:tgtEl>
                                          <p:spTgt spid="435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52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5203">
                                            <p:txEl>
                                              <p:pRg st="2" end="2"/>
                                            </p:txEl>
                                          </p:spTgt>
                                        </p:tgtEl>
                                        <p:attrNameLst>
                                          <p:attrName>style.visibility</p:attrName>
                                        </p:attrNameLst>
                                      </p:cBhvr>
                                      <p:to>
                                        <p:strVal val="visible"/>
                                      </p:to>
                                    </p:set>
                                    <p:anim calcmode="lin" valueType="num">
                                      <p:cBhvr additive="base">
                                        <p:cTn id="19" dur="500" fill="hold"/>
                                        <p:tgtEl>
                                          <p:spTgt spid="4352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52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5203">
                                            <p:txEl>
                                              <p:pRg st="3" end="3"/>
                                            </p:txEl>
                                          </p:spTgt>
                                        </p:tgtEl>
                                        <p:attrNameLst>
                                          <p:attrName>style.visibility</p:attrName>
                                        </p:attrNameLst>
                                      </p:cBhvr>
                                      <p:to>
                                        <p:strVal val="visible"/>
                                      </p:to>
                                    </p:set>
                                    <p:anim calcmode="lin" valueType="num">
                                      <p:cBhvr additive="base">
                                        <p:cTn id="25" dur="500" fill="hold"/>
                                        <p:tgtEl>
                                          <p:spTgt spid="4352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520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5203">
                                            <p:txEl>
                                              <p:pRg st="4" end="4"/>
                                            </p:txEl>
                                          </p:spTgt>
                                        </p:tgtEl>
                                        <p:attrNameLst>
                                          <p:attrName>style.visibility</p:attrName>
                                        </p:attrNameLst>
                                      </p:cBhvr>
                                      <p:to>
                                        <p:strVal val="visible"/>
                                      </p:to>
                                    </p:set>
                                    <p:anim calcmode="lin" valueType="num">
                                      <p:cBhvr additive="base">
                                        <p:cTn id="31" dur="500" fill="hold"/>
                                        <p:tgtEl>
                                          <p:spTgt spid="4352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52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5203">
                                            <p:txEl>
                                              <p:pRg st="5" end="5"/>
                                            </p:txEl>
                                          </p:spTgt>
                                        </p:tgtEl>
                                        <p:attrNameLst>
                                          <p:attrName>style.visibility</p:attrName>
                                        </p:attrNameLst>
                                      </p:cBhvr>
                                      <p:to>
                                        <p:strVal val="visible"/>
                                      </p:to>
                                    </p:set>
                                    <p:anim calcmode="lin" valueType="num">
                                      <p:cBhvr additive="base">
                                        <p:cTn id="37" dur="500" fill="hold"/>
                                        <p:tgtEl>
                                          <p:spTgt spid="4352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520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35203">
                                            <p:txEl>
                                              <p:pRg st="6" end="6"/>
                                            </p:txEl>
                                          </p:spTgt>
                                        </p:tgtEl>
                                        <p:attrNameLst>
                                          <p:attrName>style.visibility</p:attrName>
                                        </p:attrNameLst>
                                      </p:cBhvr>
                                      <p:to>
                                        <p:strVal val="visible"/>
                                      </p:to>
                                    </p:set>
                                    <p:anim calcmode="lin" valueType="num">
                                      <p:cBhvr additive="base">
                                        <p:cTn id="43" dur="500" fill="hold"/>
                                        <p:tgtEl>
                                          <p:spTgt spid="4352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352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smtClean="0"/>
              <a:t>Rectum </a:t>
            </a:r>
          </a:p>
        </p:txBody>
      </p:sp>
      <p:sp>
        <p:nvSpPr>
          <p:cNvPr id="529412" name="Rectangle 4" descr="Rectangle: Click to edit Master text styles&#10;Second level&#10;Third level&#10;Fourth level&#10;Fifth level"/>
          <p:cNvSpPr>
            <a:spLocks noGrp="1" noChangeArrowheads="1"/>
          </p:cNvSpPr>
          <p:nvPr>
            <p:ph type="body" idx="1"/>
          </p:nvPr>
        </p:nvSpPr>
        <p:spPr>
          <a:xfrm>
            <a:off x="457200" y="1295400"/>
            <a:ext cx="7391400" cy="4343400"/>
          </a:xfrm>
        </p:spPr>
        <p:txBody>
          <a:bodyPr>
            <a:normAutofit/>
          </a:bodyPr>
          <a:lstStyle/>
          <a:p>
            <a:pPr eaLnBrk="1" hangingPunct="1"/>
            <a:r>
              <a:rPr lang="en-US" dirty="0" smtClean="0"/>
              <a:t>Last section of large intestine</a:t>
            </a:r>
          </a:p>
          <a:p>
            <a:pPr lvl="1" eaLnBrk="1" hangingPunct="1"/>
            <a:r>
              <a:rPr lang="en-US" sz="2400" b="1" dirty="0" smtClean="0"/>
              <a:t>eliminate </a:t>
            </a:r>
            <a:r>
              <a:rPr lang="en-US" sz="2400" b="1" dirty="0" err="1" smtClean="0"/>
              <a:t>faeces</a:t>
            </a:r>
            <a:endParaRPr lang="en-US" sz="2400" b="1" dirty="0" smtClean="0"/>
          </a:p>
          <a:p>
            <a:pPr lvl="2" eaLnBrk="1" hangingPunct="1"/>
            <a:r>
              <a:rPr lang="en-US" sz="2600" dirty="0" smtClean="0"/>
              <a:t>undigested materials</a:t>
            </a:r>
            <a:endParaRPr lang="en-US" dirty="0" smtClean="0"/>
          </a:p>
          <a:p>
            <a:pPr lvl="4" eaLnBrk="1" hangingPunct="1"/>
            <a:r>
              <a:rPr lang="en-US" sz="2400" dirty="0" smtClean="0"/>
              <a:t>mainly cellulose from plants</a:t>
            </a:r>
            <a:r>
              <a:rPr lang="en-US" dirty="0" smtClean="0"/>
              <a:t> (</a:t>
            </a:r>
            <a:r>
              <a:rPr lang="en-US" sz="2400" u="sng" dirty="0" smtClean="0"/>
              <a:t>roughage</a:t>
            </a:r>
            <a:r>
              <a:rPr lang="en-US" sz="2400" dirty="0" smtClean="0"/>
              <a:t> or </a:t>
            </a:r>
            <a:r>
              <a:rPr lang="en-US" sz="2400" u="sng" dirty="0" smtClean="0"/>
              <a:t>fiber)</a:t>
            </a:r>
          </a:p>
          <a:p>
            <a:pPr lvl="2" eaLnBrk="1" hangingPunct="1"/>
            <a:r>
              <a:rPr lang="en-US" sz="2800" dirty="0" smtClean="0"/>
              <a:t>Salts</a:t>
            </a:r>
          </a:p>
          <a:p>
            <a:pPr lvl="2"/>
            <a:r>
              <a:rPr lang="en-US" sz="2400" dirty="0" smtClean="0"/>
              <a:t>extracellular waste</a:t>
            </a:r>
          </a:p>
          <a:p>
            <a:pPr lvl="2"/>
            <a:r>
              <a:rPr lang="en-US" sz="2800" dirty="0" smtClean="0"/>
              <a:t>cells</a:t>
            </a:r>
            <a:r>
              <a:rPr lang="en-US" sz="2800" u="sng" dirty="0" smtClean="0"/>
              <a:t> </a:t>
            </a:r>
            <a:r>
              <a:rPr lang="en-US" sz="2800" dirty="0" smtClean="0"/>
              <a:t>that have sloughed off </a:t>
            </a:r>
          </a:p>
          <a:p>
            <a:pPr lvl="2" eaLnBrk="1" hangingPunct="1"/>
            <a:r>
              <a:rPr lang="en-US" sz="2800" dirty="0" smtClean="0"/>
              <a:t>masses of bacteria</a:t>
            </a:r>
          </a:p>
        </p:txBody>
      </p:sp>
      <p:sp>
        <p:nvSpPr>
          <p:cNvPr id="7" name="Rectangle 6"/>
          <p:cNvSpPr/>
          <p:nvPr/>
        </p:nvSpPr>
        <p:spPr>
          <a:xfrm>
            <a:off x="4572000" y="3124200"/>
            <a:ext cx="4572000" cy="646331"/>
          </a:xfrm>
          <a:prstGeom prst="rect">
            <a:avLst/>
          </a:prstGeom>
        </p:spPr>
        <p:txBody>
          <a:bodyPr>
            <a:spAutoFit/>
          </a:bodyPr>
          <a:lstStyle/>
          <a:p>
            <a:r>
              <a:rPr lang="en-US" i="1" dirty="0"/>
              <a:t>Cellulose </a:t>
            </a:r>
            <a:r>
              <a:rPr lang="en-US" i="1" dirty="0" err="1"/>
              <a:t>fibre</a:t>
            </a:r>
            <a:r>
              <a:rPr lang="en-US" i="1" dirty="0"/>
              <a:t> is required to provide bulk and stimulate peristalsis.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9412">
                                            <p:txEl>
                                              <p:pRg st="1" end="1"/>
                                            </p:txEl>
                                          </p:spTgt>
                                        </p:tgtEl>
                                        <p:attrNameLst>
                                          <p:attrName>style.visibility</p:attrName>
                                        </p:attrNameLst>
                                      </p:cBhvr>
                                      <p:to>
                                        <p:strVal val="visible"/>
                                      </p:to>
                                    </p:set>
                                    <p:anim calcmode="lin" valueType="num">
                                      <p:cBhvr additive="base">
                                        <p:cTn id="7" dur="500" fill="hold"/>
                                        <p:tgtEl>
                                          <p:spTgt spid="52941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941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9412">
                                            <p:txEl>
                                              <p:pRg st="2" end="2"/>
                                            </p:txEl>
                                          </p:spTgt>
                                        </p:tgtEl>
                                        <p:attrNameLst>
                                          <p:attrName>style.visibility</p:attrName>
                                        </p:attrNameLst>
                                      </p:cBhvr>
                                      <p:to>
                                        <p:strVal val="visible"/>
                                      </p:to>
                                    </p:set>
                                    <p:anim calcmode="lin" valueType="num">
                                      <p:cBhvr additive="base">
                                        <p:cTn id="13" dur="500" fill="hold"/>
                                        <p:tgtEl>
                                          <p:spTgt spid="52941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2941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9412">
                                            <p:txEl>
                                              <p:pRg st="3" end="3"/>
                                            </p:txEl>
                                          </p:spTgt>
                                        </p:tgtEl>
                                        <p:attrNameLst>
                                          <p:attrName>style.visibility</p:attrName>
                                        </p:attrNameLst>
                                      </p:cBhvr>
                                      <p:to>
                                        <p:strVal val="visible"/>
                                      </p:to>
                                    </p:set>
                                    <p:anim calcmode="lin" valueType="num">
                                      <p:cBhvr additive="base">
                                        <p:cTn id="19" dur="500" fill="hold"/>
                                        <p:tgtEl>
                                          <p:spTgt spid="52941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2941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29412">
                                            <p:txEl>
                                              <p:pRg st="4" end="4"/>
                                            </p:txEl>
                                          </p:spTgt>
                                        </p:tgtEl>
                                        <p:attrNameLst>
                                          <p:attrName>style.visibility</p:attrName>
                                        </p:attrNameLst>
                                      </p:cBhvr>
                                      <p:to>
                                        <p:strVal val="visible"/>
                                      </p:to>
                                    </p:set>
                                    <p:anim calcmode="lin" valueType="num">
                                      <p:cBhvr additive="base">
                                        <p:cTn id="25" dur="500" fill="hold"/>
                                        <p:tgtEl>
                                          <p:spTgt spid="52941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29412">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529412">
                                            <p:txEl>
                                              <p:pRg st="5" end="5"/>
                                            </p:txEl>
                                          </p:spTgt>
                                        </p:tgtEl>
                                        <p:attrNameLst>
                                          <p:attrName>style.visibility</p:attrName>
                                        </p:attrNameLst>
                                      </p:cBhvr>
                                      <p:to>
                                        <p:strVal val="visible"/>
                                      </p:to>
                                    </p:set>
                                    <p:anim calcmode="lin" valueType="num">
                                      <p:cBhvr additive="base">
                                        <p:cTn id="29" dur="500" fill="hold"/>
                                        <p:tgtEl>
                                          <p:spTgt spid="52941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29412">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par>
                                <p:cTn id="31" presetID="2" presetClass="entr" presetSubtype="8" fill="hold" grpId="0" nodeType="withEffect">
                                  <p:stCondLst>
                                    <p:cond delay="0"/>
                                  </p:stCondLst>
                                  <p:childTnLst>
                                    <p:set>
                                      <p:cBhvr>
                                        <p:cTn id="32" dur="1" fill="hold">
                                          <p:stCondLst>
                                            <p:cond delay="0"/>
                                          </p:stCondLst>
                                        </p:cTn>
                                        <p:tgtEl>
                                          <p:spTgt spid="529412">
                                            <p:txEl>
                                              <p:pRg st="6" end="6"/>
                                            </p:txEl>
                                          </p:spTgt>
                                        </p:tgtEl>
                                        <p:attrNameLst>
                                          <p:attrName>style.visibility</p:attrName>
                                        </p:attrNameLst>
                                      </p:cBhvr>
                                      <p:to>
                                        <p:strVal val="visible"/>
                                      </p:to>
                                    </p:set>
                                    <p:anim calcmode="lin" valueType="num">
                                      <p:cBhvr additive="base">
                                        <p:cTn id="33" dur="500" fill="hold"/>
                                        <p:tgtEl>
                                          <p:spTgt spid="529412">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29412">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29412">
                                            <p:txEl>
                                              <p:pRg st="7" end="7"/>
                                            </p:txEl>
                                          </p:spTgt>
                                        </p:tgtEl>
                                        <p:attrNameLst>
                                          <p:attrName>style.visibility</p:attrName>
                                        </p:attrNameLst>
                                      </p:cBhvr>
                                      <p:to>
                                        <p:strVal val="visible"/>
                                      </p:to>
                                    </p:set>
                                    <p:anim calcmode="lin" valueType="num">
                                      <p:cBhvr additive="base">
                                        <p:cTn id="39" dur="500" fill="hold"/>
                                        <p:tgtEl>
                                          <p:spTgt spid="529412">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29412">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12"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41-13-HumanDigestiveSys-NL"/>
          <p:cNvPicPr>
            <a:picLocks noChangeAspect="1" noChangeArrowheads="1"/>
          </p:cNvPicPr>
          <p:nvPr/>
        </p:nvPicPr>
        <p:blipFill>
          <a:blip r:embed="rId4" cstate="print"/>
          <a:srcRect b="3600"/>
          <a:stretch>
            <a:fillRect/>
          </a:stretch>
        </p:blipFill>
        <p:spPr bwMode="auto">
          <a:xfrm>
            <a:off x="304800" y="481013"/>
            <a:ext cx="8521700" cy="6376987"/>
          </a:xfrm>
          <a:prstGeom prst="rect">
            <a:avLst/>
          </a:prstGeom>
          <a:noFill/>
          <a:ln w="9525">
            <a:noFill/>
            <a:miter lim="800000"/>
            <a:headEnd/>
            <a:tailEnd/>
          </a:ln>
        </p:spPr>
      </p:pic>
      <p:sp>
        <p:nvSpPr>
          <p:cNvPr id="27651" name="Line 3"/>
          <p:cNvSpPr>
            <a:spLocks noChangeShapeType="1"/>
          </p:cNvSpPr>
          <p:nvPr/>
        </p:nvSpPr>
        <p:spPr bwMode="auto">
          <a:xfrm flipH="1" flipV="1">
            <a:off x="2362200" y="1447800"/>
            <a:ext cx="1447800" cy="533400"/>
          </a:xfrm>
          <a:prstGeom prst="line">
            <a:avLst/>
          </a:prstGeom>
          <a:noFill/>
          <a:ln w="57150">
            <a:solidFill>
              <a:schemeClr val="hlink"/>
            </a:solidFill>
            <a:round/>
            <a:headEnd/>
            <a:tailEnd/>
          </a:ln>
        </p:spPr>
        <p:txBody>
          <a:bodyPr wrap="none" anchor="ctr"/>
          <a:lstStyle/>
          <a:p>
            <a:endParaRPr lang="en-US"/>
          </a:p>
        </p:txBody>
      </p:sp>
      <p:sp>
        <p:nvSpPr>
          <p:cNvPr id="27652" name="Line 4"/>
          <p:cNvSpPr>
            <a:spLocks noChangeShapeType="1"/>
          </p:cNvSpPr>
          <p:nvPr/>
        </p:nvSpPr>
        <p:spPr bwMode="auto">
          <a:xfrm flipH="1">
            <a:off x="4953000" y="1981200"/>
            <a:ext cx="1752600" cy="2438400"/>
          </a:xfrm>
          <a:prstGeom prst="line">
            <a:avLst/>
          </a:prstGeom>
          <a:noFill/>
          <a:ln w="57150">
            <a:solidFill>
              <a:schemeClr val="hlink"/>
            </a:solidFill>
            <a:round/>
            <a:headEnd/>
            <a:tailEnd/>
          </a:ln>
        </p:spPr>
        <p:txBody>
          <a:bodyPr wrap="none" anchor="ctr"/>
          <a:lstStyle/>
          <a:p>
            <a:endParaRPr lang="en-US"/>
          </a:p>
        </p:txBody>
      </p:sp>
      <p:sp>
        <p:nvSpPr>
          <p:cNvPr id="27653" name="Text Box 5"/>
          <p:cNvSpPr txBox="1">
            <a:spLocks noChangeArrowheads="1"/>
          </p:cNvSpPr>
          <p:nvPr/>
        </p:nvSpPr>
        <p:spPr bwMode="auto">
          <a:xfrm>
            <a:off x="6553200" y="400050"/>
            <a:ext cx="2468563"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stomach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kills germs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proteins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store food</a:t>
            </a:r>
          </a:p>
        </p:txBody>
      </p:sp>
      <p:sp>
        <p:nvSpPr>
          <p:cNvPr id="27654" name="Line 7"/>
          <p:cNvSpPr>
            <a:spLocks noChangeShapeType="1"/>
          </p:cNvSpPr>
          <p:nvPr/>
        </p:nvSpPr>
        <p:spPr bwMode="auto">
          <a:xfrm flipH="1">
            <a:off x="4503738" y="4953000"/>
            <a:ext cx="1592262" cy="762000"/>
          </a:xfrm>
          <a:prstGeom prst="line">
            <a:avLst/>
          </a:prstGeom>
          <a:noFill/>
          <a:ln w="57150">
            <a:solidFill>
              <a:schemeClr val="hlink"/>
            </a:solidFill>
            <a:round/>
            <a:headEnd/>
            <a:tailEnd/>
          </a:ln>
        </p:spPr>
        <p:txBody>
          <a:bodyPr wrap="none" anchor="ctr"/>
          <a:lstStyle/>
          <a:p>
            <a:endParaRPr lang="en-US"/>
          </a:p>
        </p:txBody>
      </p:sp>
      <p:sp>
        <p:nvSpPr>
          <p:cNvPr id="27655" name="Text Box 8"/>
          <p:cNvSpPr txBox="1">
            <a:spLocks noChangeArrowheads="1"/>
          </p:cNvSpPr>
          <p:nvPr/>
        </p:nvSpPr>
        <p:spPr bwMode="auto">
          <a:xfrm>
            <a:off x="6092825" y="3108325"/>
            <a:ext cx="2887663" cy="18145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small intestines</a:t>
            </a:r>
            <a:endParaRPr lang="en-US" sz="2000" b="1" u="sng">
              <a:solidFill>
                <a:schemeClr val="tx2"/>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breakdown food</a:t>
            </a:r>
          </a:p>
          <a:p>
            <a:pPr>
              <a:lnSpc>
                <a:spcPct val="50000"/>
              </a:lnSpc>
              <a:spcBef>
                <a:spcPct val="50000"/>
              </a:spcBef>
              <a:tabLst>
                <a:tab pos="225425" algn="l"/>
              </a:tabLst>
            </a:pPr>
            <a:r>
              <a:rPr lang="en-US" sz="2000" b="1">
                <a:solidFill>
                  <a:srgbClr val="0F116A"/>
                </a:solidFill>
              </a:rPr>
              <a:t>	- proteins</a:t>
            </a:r>
          </a:p>
          <a:p>
            <a:pPr>
              <a:lnSpc>
                <a:spcPct val="50000"/>
              </a:lnSpc>
              <a:spcBef>
                <a:spcPct val="50000"/>
              </a:spcBef>
              <a:tabLst>
                <a:tab pos="225425" algn="l"/>
              </a:tabLst>
            </a:pPr>
            <a:r>
              <a:rPr lang="en-US" sz="2000" b="1">
                <a:solidFill>
                  <a:srgbClr val="0F116A"/>
                </a:solidFill>
              </a:rPr>
              <a:t>	- starch</a:t>
            </a:r>
          </a:p>
          <a:p>
            <a:pPr>
              <a:lnSpc>
                <a:spcPct val="50000"/>
              </a:lnSpc>
              <a:spcBef>
                <a:spcPct val="50000"/>
              </a:spcBef>
              <a:tabLst>
                <a:tab pos="225425" algn="l"/>
              </a:tabLst>
            </a:pPr>
            <a:r>
              <a:rPr lang="en-US" sz="2000" b="1">
                <a:solidFill>
                  <a:srgbClr val="0F116A"/>
                </a:solidFill>
              </a:rPr>
              <a:t>	- fats</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absorb nutrients</a:t>
            </a:r>
          </a:p>
        </p:txBody>
      </p:sp>
      <p:sp>
        <p:nvSpPr>
          <p:cNvPr id="27656" name="Text Box 9"/>
          <p:cNvSpPr txBox="1">
            <a:spLocks noChangeArrowheads="1"/>
          </p:cNvSpPr>
          <p:nvPr/>
        </p:nvSpPr>
        <p:spPr bwMode="auto">
          <a:xfrm>
            <a:off x="0" y="3749675"/>
            <a:ext cx="3349625" cy="900113"/>
          </a:xfrm>
          <a:prstGeom prst="rect">
            <a:avLst/>
          </a:prstGeom>
          <a:solidFill>
            <a:schemeClr val="bg2"/>
          </a:solidFill>
          <a:ln w="38100">
            <a:noFill/>
            <a:miter lim="800000"/>
            <a:headEnd/>
            <a:tailEnd/>
          </a:ln>
        </p:spPr>
        <p:txBody>
          <a:bodyPr tIns="91440">
            <a:spAutoFit/>
          </a:bodyPr>
          <a:lstStyle/>
          <a:p>
            <a:pPr marL="111125" indent="-111125">
              <a:lnSpc>
                <a:spcPct val="50000"/>
              </a:lnSpc>
              <a:spcBef>
                <a:spcPct val="50000"/>
              </a:spcBef>
            </a:pPr>
            <a:r>
              <a:rPr lang="en-US" sz="2000" b="1" u="sng">
                <a:solidFill>
                  <a:srgbClr val="CC0000"/>
                </a:solidFill>
              </a:rPr>
              <a:t>pancreas</a:t>
            </a:r>
            <a:endParaRPr lang="en-US" sz="2000" b="1" u="sng">
              <a:solidFill>
                <a:srgbClr val="0F116A"/>
              </a:solidFill>
            </a:endParaRPr>
          </a:p>
          <a:p>
            <a:pPr marL="111125" indent="-111125">
              <a:lnSpc>
                <a:spcPct val="50000"/>
              </a:lnSpc>
              <a:spcBef>
                <a:spcPct val="50000"/>
              </a:spcBef>
            </a:pPr>
            <a:r>
              <a:rPr lang="en-US" sz="2000" b="1">
                <a:solidFill>
                  <a:srgbClr val="0F116A"/>
                </a:solidFill>
                <a:sym typeface="Wingdings" pitchFamily="84" charset="2"/>
              </a:rPr>
              <a:t></a:t>
            </a:r>
            <a:r>
              <a:rPr lang="en-US" sz="2000" b="1">
                <a:solidFill>
                  <a:srgbClr val="0F116A"/>
                </a:solidFill>
              </a:rPr>
              <a:t>produces enzymes to </a:t>
            </a:r>
          </a:p>
          <a:p>
            <a:pPr marL="111125" indent="-111125">
              <a:lnSpc>
                <a:spcPct val="50000"/>
              </a:lnSpc>
              <a:spcBef>
                <a:spcPct val="50000"/>
              </a:spcBef>
            </a:pPr>
            <a:r>
              <a:rPr lang="en-US" sz="2000" b="1">
                <a:solidFill>
                  <a:srgbClr val="0F116A"/>
                </a:solidFill>
              </a:rPr>
              <a:t>	digest proteins &amp; carbs</a:t>
            </a:r>
          </a:p>
        </p:txBody>
      </p:sp>
      <p:sp>
        <p:nvSpPr>
          <p:cNvPr id="27657" name="Text Box 10"/>
          <p:cNvSpPr txBox="1">
            <a:spLocks noChangeArrowheads="1"/>
          </p:cNvSpPr>
          <p:nvPr/>
        </p:nvSpPr>
        <p:spPr bwMode="auto">
          <a:xfrm>
            <a:off x="42863" y="2127250"/>
            <a:ext cx="3119437" cy="1204913"/>
          </a:xfrm>
          <a:prstGeom prst="rect">
            <a:avLst/>
          </a:prstGeom>
          <a:solidFill>
            <a:schemeClr val="bg2"/>
          </a:solidFill>
          <a:ln w="38100">
            <a:noFill/>
            <a:miter lim="800000"/>
            <a:headEnd/>
            <a:tailEnd/>
          </a:ln>
        </p:spPr>
        <p:txBody>
          <a:bodyPr tIns="91440" rIns="0">
            <a:spAutoFit/>
          </a:bodyPr>
          <a:lstStyle/>
          <a:p>
            <a:pPr>
              <a:lnSpc>
                <a:spcPct val="50000"/>
              </a:lnSpc>
              <a:spcBef>
                <a:spcPct val="50000"/>
              </a:spcBef>
              <a:tabLst>
                <a:tab pos="225425" algn="l"/>
              </a:tabLst>
            </a:pPr>
            <a:r>
              <a:rPr lang="en-US" sz="2000" b="1" u="sng">
                <a:solidFill>
                  <a:srgbClr val="CC0000"/>
                </a:solidFill>
              </a:rPr>
              <a:t>liver</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produces bile</a:t>
            </a:r>
          </a:p>
          <a:p>
            <a:pPr>
              <a:lnSpc>
                <a:spcPct val="50000"/>
              </a:lnSpc>
              <a:spcBef>
                <a:spcPct val="50000"/>
              </a:spcBef>
              <a:tabLst>
                <a:tab pos="225425" algn="l"/>
              </a:tabLst>
            </a:pPr>
            <a:r>
              <a:rPr lang="en-US" sz="2000" b="1">
                <a:solidFill>
                  <a:srgbClr val="0F116A"/>
                </a:solidFill>
              </a:rPr>
              <a:t>	- stored in gall bladder</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fats</a:t>
            </a:r>
          </a:p>
        </p:txBody>
      </p:sp>
      <p:grpSp>
        <p:nvGrpSpPr>
          <p:cNvPr id="2" name="Group 11"/>
          <p:cNvGrpSpPr>
            <a:grpSpLocks/>
          </p:cNvGrpSpPr>
          <p:nvPr/>
        </p:nvGrpSpPr>
        <p:grpSpPr bwMode="auto">
          <a:xfrm>
            <a:off x="5334000" y="5797550"/>
            <a:ext cx="3248025" cy="862013"/>
            <a:chOff x="3360" y="3648"/>
            <a:chExt cx="2046" cy="543"/>
          </a:xfrm>
        </p:grpSpPr>
        <p:sp>
          <p:nvSpPr>
            <p:cNvPr id="27660" name="Line 12"/>
            <p:cNvSpPr>
              <a:spLocks noChangeShapeType="1"/>
            </p:cNvSpPr>
            <p:nvPr/>
          </p:nvSpPr>
          <p:spPr bwMode="auto">
            <a:xfrm flipH="1" flipV="1">
              <a:off x="3360" y="3648"/>
              <a:ext cx="717" cy="261"/>
            </a:xfrm>
            <a:prstGeom prst="line">
              <a:avLst/>
            </a:prstGeom>
            <a:noFill/>
            <a:ln w="57150">
              <a:solidFill>
                <a:schemeClr val="hlink"/>
              </a:solidFill>
              <a:round/>
              <a:headEnd/>
              <a:tailEnd/>
            </a:ln>
          </p:spPr>
          <p:txBody>
            <a:bodyPr wrap="none" anchor="ctr"/>
            <a:lstStyle/>
            <a:p>
              <a:endParaRPr lang="en-US"/>
            </a:p>
          </p:txBody>
        </p:sp>
        <p:sp>
          <p:nvSpPr>
            <p:cNvPr id="27661" name="Text Box 13"/>
            <p:cNvSpPr txBox="1">
              <a:spLocks noChangeArrowheads="1"/>
            </p:cNvSpPr>
            <p:nvPr/>
          </p:nvSpPr>
          <p:spPr bwMode="auto">
            <a:xfrm>
              <a:off x="3888" y="3792"/>
              <a:ext cx="1518" cy="399"/>
            </a:xfrm>
            <a:prstGeom prst="rect">
              <a:avLst/>
            </a:prstGeom>
            <a:solidFill>
              <a:schemeClr val="bg2"/>
            </a:solidFill>
            <a:ln w="38100">
              <a:solidFill>
                <a:srgbClr val="CC0000"/>
              </a:solid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large intestines</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rPr>
                <a:t>absorb water</a:t>
              </a:r>
            </a:p>
          </p:txBody>
        </p:sp>
      </p:grpSp>
      <p:sp>
        <p:nvSpPr>
          <p:cNvPr id="27659" name="Text Box 14"/>
          <p:cNvSpPr txBox="1">
            <a:spLocks noChangeArrowheads="1"/>
          </p:cNvSpPr>
          <p:nvPr/>
        </p:nvSpPr>
        <p:spPr bwMode="auto">
          <a:xfrm>
            <a:off x="585788" y="412750"/>
            <a:ext cx="2352675" cy="1509713"/>
          </a:xfrm>
          <a:prstGeom prst="rect">
            <a:avLst/>
          </a:prstGeom>
          <a:solidFill>
            <a:schemeClr val="bg2"/>
          </a:solidFill>
          <a:ln w="38100">
            <a:noFill/>
            <a:miter lim="800000"/>
            <a:headEnd/>
            <a:tailEnd/>
          </a:ln>
        </p:spPr>
        <p:txBody>
          <a:bodyPr tIns="91440">
            <a:spAutoFit/>
          </a:bodyPr>
          <a:lstStyle/>
          <a:p>
            <a:pPr>
              <a:lnSpc>
                <a:spcPct val="50000"/>
              </a:lnSpc>
              <a:spcBef>
                <a:spcPct val="50000"/>
              </a:spcBef>
              <a:tabLst>
                <a:tab pos="225425" algn="l"/>
              </a:tabLst>
            </a:pPr>
            <a:r>
              <a:rPr lang="en-US" sz="2000" b="1" u="sng">
                <a:solidFill>
                  <a:srgbClr val="CC0000"/>
                </a:solidFill>
              </a:rPr>
              <a:t>mouth</a:t>
            </a:r>
            <a:endParaRPr lang="en-US" sz="2000" b="1" u="sng">
              <a:solidFill>
                <a:srgbClr val="0F116A"/>
              </a:solidFill>
            </a:endParaRP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break up food</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moisten food</a:t>
            </a:r>
            <a:r>
              <a:rPr lang="en-US" sz="2000" b="1">
                <a:solidFill>
                  <a:srgbClr val="0F116A"/>
                </a:solidFill>
                <a:sym typeface="Wingdings" pitchFamily="84" charset="2"/>
              </a:rPr>
              <a:t> </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digest starch</a:t>
            </a:r>
          </a:p>
          <a:p>
            <a:pPr>
              <a:lnSpc>
                <a:spcPct val="50000"/>
              </a:lnSpc>
              <a:spcBef>
                <a:spcPct val="50000"/>
              </a:spcBef>
              <a:tabLst>
                <a:tab pos="225425" algn="l"/>
              </a:tabLst>
            </a:pPr>
            <a:r>
              <a:rPr lang="en-US" sz="2000" b="1">
                <a:solidFill>
                  <a:srgbClr val="0F116A"/>
                </a:solidFill>
                <a:sym typeface="Wingdings" pitchFamily="84" charset="2"/>
              </a:rPr>
              <a:t></a:t>
            </a:r>
            <a:r>
              <a:rPr lang="en-US" sz="2000" b="1">
                <a:solidFill>
                  <a:srgbClr val="0F116A"/>
                </a:solidFill>
              </a:rPr>
              <a:t>kill germs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990600"/>
          </a:xfrm>
        </p:spPr>
        <p:txBody>
          <a:bodyPr/>
          <a:lstStyle/>
          <a:p>
            <a:r>
              <a:rPr lang="en-US" dirty="0" smtClean="0"/>
              <a:t>Summary of enzymes</a:t>
            </a:r>
            <a:endParaRPr lang="en-US" dirty="0"/>
          </a:p>
        </p:txBody>
      </p:sp>
      <p:sp>
        <p:nvSpPr>
          <p:cNvPr id="3" name="Content Placeholder 2"/>
          <p:cNvSpPr>
            <a:spLocks noGrp="1"/>
          </p:cNvSpPr>
          <p:nvPr>
            <p:ph sz="quarter" idx="1"/>
          </p:nvPr>
        </p:nvSpPr>
        <p:spPr>
          <a:xfrm>
            <a:off x="4495800" y="304800"/>
            <a:ext cx="4038600" cy="533400"/>
          </a:xfrm>
        </p:spPr>
        <p:txBody>
          <a:bodyPr>
            <a:normAutofit fontScale="85000" lnSpcReduction="20000"/>
          </a:bodyPr>
          <a:lstStyle/>
          <a:p>
            <a:r>
              <a:rPr lang="en-US" sz="2000" dirty="0" smtClean="0"/>
              <a:t>Called </a:t>
            </a:r>
            <a:r>
              <a:rPr lang="en-US" sz="2000" b="1" dirty="0" err="1" smtClean="0"/>
              <a:t>hydrolases</a:t>
            </a:r>
            <a:r>
              <a:rPr lang="en-US" sz="2000" dirty="0" smtClean="0"/>
              <a:t> as they </a:t>
            </a:r>
            <a:r>
              <a:rPr lang="en-US" sz="2000" dirty="0" err="1" smtClean="0"/>
              <a:t>catalyse</a:t>
            </a:r>
            <a:r>
              <a:rPr lang="en-US" sz="2000" dirty="0" smtClean="0"/>
              <a:t> the hydrolysis of molecules</a:t>
            </a:r>
          </a:p>
          <a:p>
            <a:pPr>
              <a:buNone/>
            </a:pPr>
            <a:endParaRPr lang="en-US" dirty="0"/>
          </a:p>
        </p:txBody>
      </p:sp>
      <p:graphicFrame>
        <p:nvGraphicFramePr>
          <p:cNvPr id="5" name="Table 4"/>
          <p:cNvGraphicFramePr>
            <a:graphicFrameLocks noGrp="1"/>
          </p:cNvGraphicFramePr>
          <p:nvPr/>
        </p:nvGraphicFramePr>
        <p:xfrm>
          <a:off x="76201" y="897268"/>
          <a:ext cx="8991599" cy="5274672"/>
        </p:xfrm>
        <a:graphic>
          <a:graphicData uri="http://schemas.openxmlformats.org/drawingml/2006/table">
            <a:tbl>
              <a:tblPr firstRow="1" bandRow="1">
                <a:tableStyleId>{5C22544A-7EE6-4342-B048-85BDC9FD1C3A}</a:tableStyleId>
              </a:tblPr>
              <a:tblGrid>
                <a:gridCol w="1432290"/>
                <a:gridCol w="1006109"/>
                <a:gridCol w="1066800"/>
                <a:gridCol w="1143000"/>
                <a:gridCol w="990600"/>
                <a:gridCol w="3352800"/>
              </a:tblGrid>
              <a:tr h="365500">
                <a:tc>
                  <a:txBody>
                    <a:bodyPr/>
                    <a:lstStyle/>
                    <a:p>
                      <a:r>
                        <a:rPr lang="en-US" sz="1400" dirty="0" smtClean="0"/>
                        <a:t>Enzyme group</a:t>
                      </a:r>
                      <a:endParaRPr lang="en-US" sz="1400" dirty="0"/>
                    </a:p>
                  </a:txBody>
                  <a:tcPr/>
                </a:tc>
                <a:tc>
                  <a:txBody>
                    <a:bodyPr/>
                    <a:lstStyle/>
                    <a:p>
                      <a:r>
                        <a:rPr lang="en-US" sz="1400" dirty="0" smtClean="0"/>
                        <a:t>Enzyme</a:t>
                      </a:r>
                      <a:endParaRPr lang="en-US" sz="1400" dirty="0"/>
                    </a:p>
                  </a:txBody>
                  <a:tcPr/>
                </a:tc>
                <a:tc>
                  <a:txBody>
                    <a:bodyPr/>
                    <a:lstStyle/>
                    <a:p>
                      <a:r>
                        <a:rPr lang="en-US" sz="1400" dirty="0" smtClean="0"/>
                        <a:t>Location</a:t>
                      </a:r>
                      <a:endParaRPr lang="en-US" sz="1400" dirty="0"/>
                    </a:p>
                  </a:txBody>
                  <a:tcPr/>
                </a:tc>
                <a:tc>
                  <a:txBody>
                    <a:bodyPr/>
                    <a:lstStyle/>
                    <a:p>
                      <a:r>
                        <a:rPr lang="en-US" sz="1400" dirty="0" smtClean="0"/>
                        <a:t>Substrate</a:t>
                      </a:r>
                      <a:endParaRPr lang="en-US" sz="1400" dirty="0"/>
                    </a:p>
                  </a:txBody>
                  <a:tcPr/>
                </a:tc>
                <a:tc>
                  <a:txBody>
                    <a:bodyPr/>
                    <a:lstStyle/>
                    <a:p>
                      <a:r>
                        <a:rPr lang="en-US" sz="1400" dirty="0" smtClean="0"/>
                        <a:t>Products</a:t>
                      </a:r>
                      <a:endParaRPr lang="en-US" sz="1400" dirty="0"/>
                    </a:p>
                  </a:txBody>
                  <a:tcPr/>
                </a:tc>
                <a:tc>
                  <a:txBody>
                    <a:bodyPr/>
                    <a:lstStyle/>
                    <a:p>
                      <a:r>
                        <a:rPr lang="en-US" sz="1400" dirty="0" smtClean="0"/>
                        <a:t>Other</a:t>
                      </a:r>
                    </a:p>
                  </a:txBody>
                  <a:tcPr/>
                </a:tc>
              </a:tr>
              <a:tr h="720986">
                <a:tc>
                  <a:txBody>
                    <a:bodyPr/>
                    <a:lstStyle/>
                    <a:p>
                      <a:r>
                        <a:rPr lang="en-US" sz="1400" dirty="0" err="1" smtClean="0"/>
                        <a:t>Carbohydrases</a:t>
                      </a:r>
                      <a:endParaRPr lang="en-US" sz="1400" dirty="0"/>
                    </a:p>
                  </a:txBody>
                  <a:tcPr/>
                </a:tc>
                <a:tc>
                  <a:txBody>
                    <a:bodyPr/>
                    <a:lstStyle/>
                    <a:p>
                      <a:r>
                        <a:rPr lang="en-US" sz="1400" dirty="0" smtClean="0"/>
                        <a:t>Amylase</a:t>
                      </a:r>
                      <a:endParaRPr lang="en-US" sz="1400" dirty="0"/>
                    </a:p>
                  </a:txBody>
                  <a:tcPr/>
                </a:tc>
                <a:tc>
                  <a:txBody>
                    <a:bodyPr/>
                    <a:lstStyle/>
                    <a:p>
                      <a:r>
                        <a:rPr lang="en-US" sz="1400" dirty="0" smtClean="0"/>
                        <a:t>Mouth</a:t>
                      </a:r>
                    </a:p>
                    <a:p>
                      <a:r>
                        <a:rPr lang="en-US" sz="1400" dirty="0" smtClean="0"/>
                        <a:t>Duodenum</a:t>
                      </a:r>
                    </a:p>
                    <a:p>
                      <a:r>
                        <a:rPr lang="en-US" sz="1400" dirty="0" smtClean="0"/>
                        <a:t>Pancreas</a:t>
                      </a:r>
                      <a:endParaRPr lang="en-US" sz="1400" dirty="0"/>
                    </a:p>
                  </a:txBody>
                  <a:tcPr/>
                </a:tc>
                <a:tc>
                  <a:txBody>
                    <a:bodyPr/>
                    <a:lstStyle/>
                    <a:p>
                      <a:r>
                        <a:rPr lang="en-US" sz="1400" dirty="0" smtClean="0"/>
                        <a:t>Starch</a:t>
                      </a:r>
                      <a:endParaRPr lang="en-US" sz="1400" dirty="0"/>
                    </a:p>
                  </a:txBody>
                  <a:tcPr/>
                </a:tc>
                <a:tc>
                  <a:txBody>
                    <a:bodyPr/>
                    <a:lstStyle/>
                    <a:p>
                      <a:r>
                        <a:rPr lang="en-US" sz="1400" dirty="0" smtClean="0"/>
                        <a:t>Maltose</a:t>
                      </a:r>
                      <a:endParaRPr lang="en-US" sz="1400" dirty="0"/>
                    </a:p>
                  </a:txBody>
                  <a:tcPr/>
                </a:tc>
                <a:tc>
                  <a:txBody>
                    <a:bodyPr/>
                    <a:lstStyle/>
                    <a:p>
                      <a:r>
                        <a:rPr lang="en-US" sz="1400" dirty="0" smtClean="0"/>
                        <a:t>Maltose is further broken down</a:t>
                      </a:r>
                    </a:p>
                  </a:txBody>
                  <a:tcPr/>
                </a:tc>
              </a:tr>
              <a:tr h="720986">
                <a:tc>
                  <a:txBody>
                    <a:bodyPr/>
                    <a:lstStyle/>
                    <a:p>
                      <a:endParaRPr lang="en-US" sz="1400" dirty="0"/>
                    </a:p>
                  </a:txBody>
                  <a:tcPr/>
                </a:tc>
                <a:tc>
                  <a:txBody>
                    <a:bodyPr/>
                    <a:lstStyle/>
                    <a:p>
                      <a:r>
                        <a:rPr lang="en-US" sz="1400" dirty="0" smtClean="0"/>
                        <a:t>Maltase</a:t>
                      </a:r>
                      <a:endParaRPr lang="en-US" sz="1400" dirty="0"/>
                    </a:p>
                  </a:txBody>
                  <a:tcPr/>
                </a:tc>
                <a:tc>
                  <a:txBody>
                    <a:bodyPr/>
                    <a:lstStyle/>
                    <a:p>
                      <a:r>
                        <a:rPr lang="en-US" sz="1400" dirty="0" smtClean="0"/>
                        <a:t>Duodenum</a:t>
                      </a:r>
                      <a:endParaRPr lang="en-US" sz="1400" dirty="0"/>
                    </a:p>
                  </a:txBody>
                  <a:tcPr/>
                </a:tc>
                <a:tc>
                  <a:txBody>
                    <a:bodyPr/>
                    <a:lstStyle/>
                    <a:p>
                      <a:r>
                        <a:rPr lang="en-US" sz="1400" dirty="0" smtClean="0"/>
                        <a:t>Maltose</a:t>
                      </a:r>
                      <a:endParaRPr lang="en-US" sz="1400" dirty="0"/>
                    </a:p>
                  </a:txBody>
                  <a:tcPr/>
                </a:tc>
                <a:tc>
                  <a:txBody>
                    <a:bodyPr/>
                    <a:lstStyle/>
                    <a:p>
                      <a:r>
                        <a:rPr lang="en-US" sz="1400" dirty="0" smtClean="0"/>
                        <a:t>Glucose</a:t>
                      </a:r>
                      <a:endParaRPr lang="en-US" sz="1400" dirty="0"/>
                    </a:p>
                  </a:txBody>
                  <a:tcPr/>
                </a:tc>
                <a:tc>
                  <a:txBody>
                    <a:bodyPr/>
                    <a:lstStyle/>
                    <a:p>
                      <a:r>
                        <a:rPr lang="en-US" sz="1400" dirty="0" smtClean="0"/>
                        <a:t>Glucose</a:t>
                      </a:r>
                      <a:r>
                        <a:rPr lang="en-US" sz="1400" baseline="0" dirty="0" smtClean="0"/>
                        <a:t> used as an energy source in respiration</a:t>
                      </a:r>
                    </a:p>
                    <a:p>
                      <a:r>
                        <a:rPr lang="en-US" sz="1400" baseline="0" dirty="0" smtClean="0"/>
                        <a:t>Excess glucose is converted to fat</a:t>
                      </a:r>
                      <a:endParaRPr lang="en-US" sz="1400" dirty="0"/>
                    </a:p>
                  </a:txBody>
                  <a:tcPr/>
                </a:tc>
              </a:tr>
              <a:tr h="2514860">
                <a:tc>
                  <a:txBody>
                    <a:bodyPr/>
                    <a:lstStyle/>
                    <a:p>
                      <a:r>
                        <a:rPr lang="en-US" sz="1400" dirty="0" smtClean="0"/>
                        <a:t>Proteases</a:t>
                      </a:r>
                      <a:endParaRPr lang="en-US" sz="1400" dirty="0"/>
                    </a:p>
                  </a:txBody>
                  <a:tcPr/>
                </a:tc>
                <a:tc>
                  <a:txBody>
                    <a:bodyPr/>
                    <a:lstStyle/>
                    <a:p>
                      <a:r>
                        <a:rPr lang="en-US" sz="1400" dirty="0" smtClean="0"/>
                        <a:t>Peptidase</a:t>
                      </a:r>
                    </a:p>
                    <a:p>
                      <a:r>
                        <a:rPr lang="en-US" sz="1400" dirty="0" smtClean="0"/>
                        <a:t>(ex: pepsin)</a:t>
                      </a:r>
                      <a:endParaRPr lang="en-US" sz="1400" dirty="0"/>
                    </a:p>
                  </a:txBody>
                  <a:tcPr/>
                </a:tc>
                <a:tc>
                  <a:txBody>
                    <a:bodyPr/>
                    <a:lstStyle/>
                    <a:p>
                      <a:r>
                        <a:rPr lang="en-US" sz="1400" dirty="0" smtClean="0"/>
                        <a:t>Stomach</a:t>
                      </a:r>
                    </a:p>
                    <a:p>
                      <a:r>
                        <a:rPr lang="en-US" sz="1400" dirty="0" smtClean="0"/>
                        <a:t>Duodenum</a:t>
                      </a:r>
                    </a:p>
                    <a:p>
                      <a:r>
                        <a:rPr lang="en-US" sz="1400" dirty="0" smtClean="0"/>
                        <a:t>Pancreas</a:t>
                      </a:r>
                      <a:endParaRPr lang="en-US" sz="1400" dirty="0"/>
                    </a:p>
                  </a:txBody>
                  <a:tcPr/>
                </a:tc>
                <a:tc>
                  <a:txBody>
                    <a:bodyPr/>
                    <a:lstStyle/>
                    <a:p>
                      <a:r>
                        <a:rPr lang="en-US" sz="1400" dirty="0" smtClean="0"/>
                        <a:t>Polypeptides then amino</a:t>
                      </a:r>
                      <a:r>
                        <a:rPr lang="en-US" sz="1400" baseline="0" dirty="0" smtClean="0"/>
                        <a:t> acids</a:t>
                      </a:r>
                      <a:endParaRPr lang="en-US" sz="1400" dirty="0"/>
                    </a:p>
                  </a:txBody>
                  <a:tcPr/>
                </a:tc>
                <a:tc>
                  <a:txBody>
                    <a:bodyPr/>
                    <a:lstStyle/>
                    <a:p>
                      <a:r>
                        <a:rPr lang="en-US" sz="1400" dirty="0" smtClean="0"/>
                        <a:t>Amino acids</a:t>
                      </a:r>
                      <a:endParaRPr lang="en-US" sz="1400" dirty="0"/>
                    </a:p>
                  </a:txBody>
                  <a:tcPr/>
                </a:tc>
                <a:tc>
                  <a:txBody>
                    <a:bodyPr/>
                    <a:lstStyle/>
                    <a:p>
                      <a:r>
                        <a:rPr lang="en-US" sz="1400" b="1" dirty="0" err="1" smtClean="0"/>
                        <a:t>Endopeptidases</a:t>
                      </a:r>
                      <a:r>
                        <a:rPr lang="en-US" sz="1400" dirty="0" smtClean="0"/>
                        <a:t> </a:t>
                      </a:r>
                      <a:r>
                        <a:rPr lang="en-US" sz="1400" dirty="0" err="1" smtClean="0"/>
                        <a:t>hydrolyse</a:t>
                      </a:r>
                      <a:r>
                        <a:rPr lang="en-US" sz="1400" dirty="0" smtClean="0"/>
                        <a:t> peptide bonds</a:t>
                      </a:r>
                      <a:r>
                        <a:rPr lang="en-US" sz="1400" baseline="0" dirty="0" smtClean="0"/>
                        <a:t> within the protein</a:t>
                      </a:r>
                    </a:p>
                    <a:p>
                      <a:r>
                        <a:rPr lang="en-US" sz="1400" b="1" baseline="0" dirty="0" err="1" smtClean="0"/>
                        <a:t>Exopeptidases</a:t>
                      </a:r>
                      <a:r>
                        <a:rPr lang="en-US" sz="1400" baseline="0" dirty="0" smtClean="0"/>
                        <a:t> </a:t>
                      </a:r>
                      <a:r>
                        <a:rPr lang="en-US" sz="1400" baseline="0" dirty="0" err="1" smtClean="0"/>
                        <a:t>hydrolyse</a:t>
                      </a:r>
                      <a:r>
                        <a:rPr lang="en-US" sz="1400" baseline="0" dirty="0" smtClean="0"/>
                        <a:t> peptide bonds near the end of proteins</a:t>
                      </a:r>
                    </a:p>
                    <a:p>
                      <a:r>
                        <a:rPr lang="en-US" sz="1400" b="1" baseline="0" dirty="0" smtClean="0"/>
                        <a:t>Amino </a:t>
                      </a:r>
                      <a:r>
                        <a:rPr lang="en-US" sz="1400" b="1" dirty="0" smtClean="0"/>
                        <a:t>acids </a:t>
                      </a:r>
                      <a:r>
                        <a:rPr lang="en-US" sz="1400" dirty="0" smtClean="0"/>
                        <a:t>are absorbed for protein synthesis</a:t>
                      </a:r>
                    </a:p>
                    <a:p>
                      <a:r>
                        <a:rPr lang="en-US" sz="1400" b="1" dirty="0" smtClean="0"/>
                        <a:t>Excess amino</a:t>
                      </a:r>
                      <a:r>
                        <a:rPr lang="en-US" sz="1400" b="1" baseline="0" dirty="0" smtClean="0"/>
                        <a:t> acids </a:t>
                      </a:r>
                      <a:r>
                        <a:rPr lang="en-US" sz="1400" dirty="0" smtClean="0"/>
                        <a:t>cannot be stored so</a:t>
                      </a:r>
                    </a:p>
                    <a:p>
                      <a:r>
                        <a:rPr lang="en-US" sz="1400" dirty="0" smtClean="0"/>
                        <a:t>is </a:t>
                      </a:r>
                      <a:r>
                        <a:rPr lang="en-US" sz="1400" dirty="0" err="1" smtClean="0"/>
                        <a:t>deaminated</a:t>
                      </a:r>
                      <a:r>
                        <a:rPr lang="en-US" sz="1400" dirty="0" smtClean="0"/>
                        <a:t>, whereby the removed amino groups are converted to urea and</a:t>
                      </a:r>
                    </a:p>
                    <a:p>
                      <a:r>
                        <a:rPr lang="en-US" sz="1400" dirty="0" smtClean="0"/>
                        <a:t>the </a:t>
                      </a:r>
                      <a:r>
                        <a:rPr lang="en-US" sz="1400" dirty="0" err="1" smtClean="0"/>
                        <a:t>deaminated</a:t>
                      </a:r>
                      <a:r>
                        <a:rPr lang="en-US" sz="1400" dirty="0" smtClean="0"/>
                        <a:t> remainder is converted to carbohydrate and stored</a:t>
                      </a:r>
                      <a:endParaRPr lang="en-US" sz="1400" dirty="0"/>
                    </a:p>
                  </a:txBody>
                  <a:tcPr/>
                </a:tc>
              </a:tr>
              <a:tr h="931272">
                <a:tc>
                  <a:txBody>
                    <a:bodyPr/>
                    <a:lstStyle/>
                    <a:p>
                      <a:r>
                        <a:rPr lang="en-US" sz="1400" dirty="0" smtClean="0"/>
                        <a:t>lipase</a:t>
                      </a:r>
                      <a:endParaRPr lang="en-US" sz="1400" dirty="0"/>
                    </a:p>
                  </a:txBody>
                  <a:tcPr/>
                </a:tc>
                <a:tc>
                  <a:txBody>
                    <a:bodyPr/>
                    <a:lstStyle/>
                    <a:p>
                      <a:r>
                        <a:rPr lang="en-US" sz="1400" dirty="0" smtClean="0"/>
                        <a:t>Lipase</a:t>
                      </a:r>
                      <a:endParaRPr lang="en-US" sz="1400" dirty="0"/>
                    </a:p>
                  </a:txBody>
                  <a:tcPr/>
                </a:tc>
                <a:tc>
                  <a:txBody>
                    <a:bodyPr/>
                    <a:lstStyle/>
                    <a:p>
                      <a:r>
                        <a:rPr lang="en-US" sz="1400" dirty="0" smtClean="0"/>
                        <a:t>Pancreas</a:t>
                      </a:r>
                      <a:endParaRPr lang="en-US" sz="1400" dirty="0"/>
                    </a:p>
                  </a:txBody>
                  <a:tcPr/>
                </a:tc>
                <a:tc>
                  <a:txBody>
                    <a:bodyPr/>
                    <a:lstStyle/>
                    <a:p>
                      <a:r>
                        <a:rPr lang="en-US" sz="1400" dirty="0" smtClean="0"/>
                        <a:t>Fats</a:t>
                      </a:r>
                      <a:endParaRPr lang="en-US" sz="1400" dirty="0"/>
                    </a:p>
                  </a:txBody>
                  <a:tcPr/>
                </a:tc>
                <a:tc>
                  <a:txBody>
                    <a:bodyPr/>
                    <a:lstStyle/>
                    <a:p>
                      <a:r>
                        <a:rPr lang="en-US" sz="1400" dirty="0" smtClean="0"/>
                        <a:t>Fatty acids &amp; glycerol</a:t>
                      </a:r>
                      <a:endParaRPr lang="en-US" sz="1400" dirty="0"/>
                    </a:p>
                  </a:txBody>
                  <a:tcPr/>
                </a:tc>
                <a:tc>
                  <a:txBody>
                    <a:bodyPr/>
                    <a:lstStyle/>
                    <a:p>
                      <a:r>
                        <a:rPr lang="en-US" sz="1400" dirty="0" smtClean="0"/>
                        <a:t>Lipids are used for membranes and hormones, and the excess is stored as</a:t>
                      </a:r>
                    </a:p>
                    <a:p>
                      <a:r>
                        <a:rPr lang="en-US" sz="1400" dirty="0" smtClean="0"/>
                        <a:t>fat.</a:t>
                      </a:r>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sz="quarter" idx="1"/>
          </p:nvPr>
        </p:nvSpPr>
        <p:spPr/>
        <p:txBody>
          <a:bodyPr/>
          <a:lstStyle/>
          <a:p>
            <a:r>
              <a:rPr lang="en-US" dirty="0" smtClean="0">
                <a:hlinkClick r:id="rId2"/>
              </a:rPr>
              <a:t>digestive system in humans</a:t>
            </a:r>
            <a:endParaRPr lang="en-US" dirty="0" smtClean="0"/>
          </a:p>
          <a:p>
            <a:r>
              <a:rPr lang="en-US" dirty="0" smtClean="0">
                <a:hlinkClick r:id="rId3"/>
              </a:rPr>
              <a:t>Overview animation</a:t>
            </a:r>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152400"/>
            <a:ext cx="8305800" cy="838200"/>
          </a:xfrm>
        </p:spPr>
        <p:txBody>
          <a:bodyPr>
            <a:normAutofit fontScale="90000"/>
          </a:bodyPr>
          <a:lstStyle/>
          <a:p>
            <a:pPr eaLnBrk="1" hangingPunct="1"/>
            <a:r>
              <a:rPr lang="en-US" altLang="en-US" dirty="0" smtClean="0"/>
              <a:t>Evolutionary adaptations to different diets</a:t>
            </a:r>
            <a:endParaRPr lang="en-US" dirty="0" smtClean="0"/>
          </a:p>
        </p:txBody>
      </p:sp>
      <p:sp>
        <p:nvSpPr>
          <p:cNvPr id="531459" name="Rectangle 3" descr="Rectangle: Click to edit Master text styles&#10;Second level&#10;Third level&#10;Fourth level&#10;Fifth level"/>
          <p:cNvSpPr>
            <a:spLocks noGrp="1" noChangeArrowheads="1"/>
          </p:cNvSpPr>
          <p:nvPr>
            <p:ph type="body" idx="1"/>
          </p:nvPr>
        </p:nvSpPr>
        <p:spPr>
          <a:xfrm>
            <a:off x="381000" y="1295400"/>
            <a:ext cx="7772400" cy="2208213"/>
          </a:xfrm>
        </p:spPr>
        <p:txBody>
          <a:bodyPr/>
          <a:lstStyle/>
          <a:p>
            <a:pPr eaLnBrk="1" hangingPunct="1">
              <a:buClrTx/>
            </a:pPr>
            <a:r>
              <a:rPr lang="en-US" sz="2400" b="1" dirty="0" smtClean="0"/>
              <a:t>Adaptations of herbivore vs. carnivore</a:t>
            </a:r>
          </a:p>
          <a:p>
            <a:pPr lvl="1" eaLnBrk="1" hangingPunct="1"/>
            <a:r>
              <a:rPr lang="en-US" dirty="0" smtClean="0"/>
              <a:t>specialization in teeth</a:t>
            </a:r>
          </a:p>
          <a:p>
            <a:pPr lvl="1" eaLnBrk="1" hangingPunct="1"/>
            <a:r>
              <a:rPr lang="en-US" dirty="0" smtClean="0"/>
              <a:t>length of digestive system</a:t>
            </a:r>
          </a:p>
          <a:p>
            <a:pPr lvl="1" eaLnBrk="1" hangingPunct="1"/>
            <a:r>
              <a:rPr lang="en-US" dirty="0" smtClean="0"/>
              <a:t>number &amp; size of stomachs</a:t>
            </a:r>
          </a:p>
        </p:txBody>
      </p:sp>
      <p:pic>
        <p:nvPicPr>
          <p:cNvPr id="531460" name="Picture 4" descr="41_27GITractComparison_CL"/>
          <p:cNvPicPr>
            <a:picLocks noChangeAspect="1" noChangeArrowheads="1"/>
          </p:cNvPicPr>
          <p:nvPr/>
        </p:nvPicPr>
        <p:blipFill>
          <a:blip r:embed="rId5" cstate="print"/>
          <a:srcRect/>
          <a:stretch>
            <a:fillRect/>
          </a:stretch>
        </p:blipFill>
        <p:spPr bwMode="auto">
          <a:xfrm>
            <a:off x="4495800" y="2971800"/>
            <a:ext cx="3567112" cy="3735167"/>
          </a:xfrm>
          <a:prstGeom prst="rect">
            <a:avLst/>
          </a:prstGeom>
          <a:noFill/>
          <a:ln w="9525">
            <a:noFill/>
            <a:miter lim="800000"/>
            <a:headEnd/>
            <a:tailEnd/>
          </a:ln>
        </p:spPr>
      </p:pic>
      <p:pic>
        <p:nvPicPr>
          <p:cNvPr id="531461" name="Picture 5" descr="41_26TeethRevealDiet_L"/>
          <p:cNvPicPr>
            <a:picLocks noChangeAspect="1" noChangeArrowheads="1"/>
          </p:cNvPicPr>
          <p:nvPr/>
        </p:nvPicPr>
        <p:blipFill>
          <a:blip r:embed="rId6" cstate="print"/>
          <a:srcRect/>
          <a:stretch>
            <a:fillRect/>
          </a:stretch>
        </p:blipFill>
        <p:spPr bwMode="auto">
          <a:xfrm>
            <a:off x="1447800" y="3048000"/>
            <a:ext cx="2465387" cy="3707572"/>
          </a:xfrm>
          <a:prstGeom prst="rect">
            <a:avLst/>
          </a:prstGeom>
          <a:noFill/>
          <a:ln w="9525">
            <a:noFill/>
            <a:miter lim="800000"/>
            <a:headEnd/>
            <a:tailEnd/>
          </a:ln>
        </p:spPr>
      </p:pic>
      <p:pic>
        <p:nvPicPr>
          <p:cNvPr id="14338" name="Picture 2" descr="http://beef-cattle.net/wp-content/uploads/Cow-Stomach.jpg"/>
          <p:cNvPicPr>
            <a:picLocks noChangeAspect="1" noChangeArrowheads="1"/>
          </p:cNvPicPr>
          <p:nvPr/>
        </p:nvPicPr>
        <p:blipFill>
          <a:blip r:embed="rId7" cstate="print"/>
          <a:srcRect/>
          <a:stretch>
            <a:fillRect/>
          </a:stretch>
        </p:blipFill>
        <p:spPr bwMode="auto">
          <a:xfrm>
            <a:off x="6172200" y="1143000"/>
            <a:ext cx="2971800" cy="192572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1459">
                                            <p:txEl>
                                              <p:pRg st="1" end="1"/>
                                            </p:txEl>
                                          </p:spTgt>
                                        </p:tgtEl>
                                        <p:attrNameLst>
                                          <p:attrName>style.visibility</p:attrName>
                                        </p:attrNameLst>
                                      </p:cBhvr>
                                      <p:to>
                                        <p:strVal val="visible"/>
                                      </p:to>
                                    </p:set>
                                    <p:anim calcmode="lin" valueType="num">
                                      <p:cBhvr additive="base">
                                        <p:cTn id="7" dur="500" fill="hold"/>
                                        <p:tgtEl>
                                          <p:spTgt spid="5314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14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31461"/>
                                        </p:tgtEl>
                                        <p:attrNameLst>
                                          <p:attrName>style.visibility</p:attrName>
                                        </p:attrNameLst>
                                      </p:cBhvr>
                                      <p:to>
                                        <p:strVal val="visible"/>
                                      </p:to>
                                    </p:set>
                                    <p:animEffect transition="in" filter="wipe(left)">
                                      <p:cBhvr>
                                        <p:cTn id="13" dur="500"/>
                                        <p:tgtEl>
                                          <p:spTgt spid="531461"/>
                                        </p:tgtEl>
                                      </p:cBhvr>
                                    </p:animEffect>
                                  </p:childTnLst>
                                  <p:subTnLst>
                                    <p:audio>
                                      <p:cMediaNode>
                                        <p:cTn display="0" masterRel="sameClick">
                                          <p:stCondLst>
                                            <p:cond evt="begin" delay="0">
                                              <p:tn val="11"/>
                                            </p:cond>
                                          </p:stCondLst>
                                          <p:endCondLst>
                                            <p:cond evt="onStopAudio" delay="0">
                                              <p:tgtEl>
                                                <p:sldTgt/>
                                              </p:tgtEl>
                                            </p:cond>
                                          </p:endCondLst>
                                        </p:cTn>
                                        <p:tgtEl>
                                          <p:sndTgt r:embed="rId4" name="Pencil Check"/>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31459">
                                            <p:txEl>
                                              <p:pRg st="2" end="2"/>
                                            </p:txEl>
                                          </p:spTgt>
                                        </p:tgtEl>
                                        <p:attrNameLst>
                                          <p:attrName>style.visibility</p:attrName>
                                        </p:attrNameLst>
                                      </p:cBhvr>
                                      <p:to>
                                        <p:strVal val="visible"/>
                                      </p:to>
                                    </p:set>
                                    <p:anim calcmode="lin" valueType="num">
                                      <p:cBhvr additive="base">
                                        <p:cTn id="18" dur="500" fill="hold"/>
                                        <p:tgtEl>
                                          <p:spTgt spid="531459">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314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3" name="Whoosh"/>
                                        </p:tgtEl>
                                      </p:cMediaNode>
                                    </p:audio>
                                  </p:sub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31460"/>
                                        </p:tgtEl>
                                        <p:attrNameLst>
                                          <p:attrName>style.visibility</p:attrName>
                                        </p:attrNameLst>
                                      </p:cBhvr>
                                      <p:to>
                                        <p:strVal val="visible"/>
                                      </p:to>
                                    </p:set>
                                    <p:animEffect transition="in" filter="wipe(left)">
                                      <p:cBhvr>
                                        <p:cTn id="24" dur="500"/>
                                        <p:tgtEl>
                                          <p:spTgt spid="531460"/>
                                        </p:tgtEl>
                                      </p:cBhvr>
                                    </p:animEffect>
                                  </p:childTnLst>
                                  <p:subTnLst>
                                    <p:audio>
                                      <p:cMediaNode>
                                        <p:cTn display="0" masterRel="sameClick">
                                          <p:stCondLst>
                                            <p:cond evt="begin" delay="0">
                                              <p:tn val="22"/>
                                            </p:cond>
                                          </p:stCondLst>
                                          <p:endCondLst>
                                            <p:cond evt="onStopAudio" delay="0">
                                              <p:tgtEl>
                                                <p:sldTgt/>
                                              </p:tgtEl>
                                            </p:cond>
                                          </p:endCondLst>
                                        </p:cTn>
                                        <p:tgtEl>
                                          <p:sndTgt r:embed="rId4" name="Pencil Check"/>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31459">
                                            <p:txEl>
                                              <p:pRg st="3" end="3"/>
                                            </p:txEl>
                                          </p:spTgt>
                                        </p:tgtEl>
                                        <p:attrNameLst>
                                          <p:attrName>style.visibility</p:attrName>
                                        </p:attrNameLst>
                                      </p:cBhvr>
                                      <p:to>
                                        <p:strVal val="visible"/>
                                      </p:to>
                                    </p:set>
                                    <p:anim calcmode="lin" valueType="num">
                                      <p:cBhvr additive="base">
                                        <p:cTn id="29" dur="500" fill="hold"/>
                                        <p:tgtEl>
                                          <p:spTgt spid="53145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314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45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8686800" cy="4937760"/>
          </a:xfrm>
        </p:spPr>
        <p:txBody>
          <a:bodyPr/>
          <a:lstStyle/>
          <a:p>
            <a:r>
              <a:rPr lang="en-US" b="1" dirty="0" smtClean="0"/>
              <a:t>Animals have different diets and methods of feeding.</a:t>
            </a:r>
          </a:p>
          <a:p>
            <a:pPr lvl="1"/>
            <a:r>
              <a:rPr lang="en-US" dirty="0" smtClean="0"/>
              <a:t>Ex: Retiles and amphibians-swallow food whole immediately so no need for teeth for chewing</a:t>
            </a:r>
          </a:p>
          <a:p>
            <a:pPr lvl="1"/>
            <a:endParaRPr lang="en-US" dirty="0" smtClean="0"/>
          </a:p>
          <a:p>
            <a:pPr lvl="1"/>
            <a:endParaRPr lang="en-US" dirty="0" smtClean="0"/>
          </a:p>
          <a:p>
            <a:pPr lvl="1"/>
            <a:endParaRPr lang="en-US" dirty="0" smtClean="0"/>
          </a:p>
          <a:p>
            <a:pPr lvl="1">
              <a:buNone/>
            </a:pPr>
            <a:endParaRPr lang="en-US" dirty="0" smtClean="0"/>
          </a:p>
          <a:p>
            <a:pPr lvl="1"/>
            <a:r>
              <a:rPr lang="en-US" dirty="0" smtClean="0"/>
              <a:t>Mammals cut and chew food before swallowing and so have adapted different types of teeth</a:t>
            </a:r>
            <a:endParaRPr lang="en-US" dirty="0"/>
          </a:p>
        </p:txBody>
      </p:sp>
      <p:sp>
        <p:nvSpPr>
          <p:cNvPr id="4" name="Rectangle 2"/>
          <p:cNvSpPr>
            <a:spLocks noGrp="1" noChangeArrowheads="1"/>
          </p:cNvSpPr>
          <p:nvPr>
            <p:ph type="title"/>
          </p:nvPr>
        </p:nvSpPr>
        <p:spPr/>
        <p:txBody>
          <a:bodyPr>
            <a:normAutofit fontScale="90000"/>
          </a:bodyPr>
          <a:lstStyle/>
          <a:p>
            <a:pPr eaLnBrk="1" hangingPunct="1"/>
            <a:r>
              <a:rPr lang="en-US" altLang="en-US" dirty="0" smtClean="0"/>
              <a:t>Evolutionary adaptations to different diets</a:t>
            </a:r>
            <a:endParaRPr lang="en-US" dirty="0" smtClean="0"/>
          </a:p>
        </p:txBody>
      </p:sp>
      <p:pic>
        <p:nvPicPr>
          <p:cNvPr id="82946" name="Picture 2" descr="http://4.bp.blogspot.com/-beK9_xmAS-I/ToVooB-EnVI/AAAAAAAABj0/Zgo7HFuZJio/s1600/1a8f45b0b59269bacca184064780991f.wix_mp.jpeg"/>
          <p:cNvPicPr>
            <a:picLocks noChangeAspect="1" noChangeArrowheads="1"/>
          </p:cNvPicPr>
          <p:nvPr/>
        </p:nvPicPr>
        <p:blipFill>
          <a:blip r:embed="rId2" cstate="print"/>
          <a:srcRect/>
          <a:stretch>
            <a:fillRect/>
          </a:stretch>
        </p:blipFill>
        <p:spPr bwMode="auto">
          <a:xfrm>
            <a:off x="6077060" y="2209800"/>
            <a:ext cx="2056106" cy="1828799"/>
          </a:xfrm>
          <a:prstGeom prst="rect">
            <a:avLst/>
          </a:prstGeom>
          <a:noFill/>
        </p:spPr>
      </p:pic>
      <p:pic>
        <p:nvPicPr>
          <p:cNvPr id="82948" name="Picture 4" descr="http://herptilesonline.com/snake%20mouth%201.jpg"/>
          <p:cNvPicPr>
            <a:picLocks noChangeAspect="1" noChangeArrowheads="1"/>
          </p:cNvPicPr>
          <p:nvPr/>
        </p:nvPicPr>
        <p:blipFill>
          <a:blip r:embed="rId3" cstate="print"/>
          <a:srcRect/>
          <a:stretch>
            <a:fillRect/>
          </a:stretch>
        </p:blipFill>
        <p:spPr bwMode="auto">
          <a:xfrm>
            <a:off x="2438400" y="2496607"/>
            <a:ext cx="1524000" cy="1672167"/>
          </a:xfrm>
          <a:prstGeom prst="rect">
            <a:avLst/>
          </a:prstGeom>
          <a:noFill/>
        </p:spPr>
      </p:pic>
      <p:pic>
        <p:nvPicPr>
          <p:cNvPr id="82950" name="Picture 6" descr="http://1.bp.blogspot.com/_W19ZkFqGT-M/Sz2ri8ZKWiI/AAAAAAAADZI/MdwPyTQFogI/s400/Cows+teeth+FM+good.jpg"/>
          <p:cNvPicPr>
            <a:picLocks noChangeAspect="1" noChangeArrowheads="1"/>
          </p:cNvPicPr>
          <p:nvPr/>
        </p:nvPicPr>
        <p:blipFill>
          <a:blip r:embed="rId4" cstate="print"/>
          <a:srcRect/>
          <a:stretch>
            <a:fillRect/>
          </a:stretch>
        </p:blipFill>
        <p:spPr bwMode="auto">
          <a:xfrm>
            <a:off x="6553200" y="4572000"/>
            <a:ext cx="2015756" cy="2039471"/>
          </a:xfrm>
          <a:prstGeom prst="rect">
            <a:avLst/>
          </a:prstGeom>
          <a:noFill/>
        </p:spPr>
      </p:pic>
      <p:pic>
        <p:nvPicPr>
          <p:cNvPr id="82952" name="Picture 8" descr="http://www.featurepics.com/FI/Thumb300/20070810/Lion-Teeth-406635.jpg"/>
          <p:cNvPicPr>
            <a:picLocks noChangeAspect="1" noChangeArrowheads="1"/>
          </p:cNvPicPr>
          <p:nvPr/>
        </p:nvPicPr>
        <p:blipFill>
          <a:blip r:embed="rId5" cstate="print"/>
          <a:srcRect/>
          <a:stretch>
            <a:fillRect/>
          </a:stretch>
        </p:blipFill>
        <p:spPr bwMode="auto">
          <a:xfrm>
            <a:off x="3962400" y="4876800"/>
            <a:ext cx="2295525" cy="1825173"/>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Dentition</a:t>
            </a:r>
            <a:endParaRPr lang="en-US" dirty="0"/>
          </a:p>
        </p:txBody>
      </p:sp>
      <p:sp>
        <p:nvSpPr>
          <p:cNvPr id="3" name="Content Placeholder 2"/>
          <p:cNvSpPr>
            <a:spLocks noGrp="1"/>
          </p:cNvSpPr>
          <p:nvPr>
            <p:ph sz="quarter" idx="1"/>
          </p:nvPr>
        </p:nvSpPr>
        <p:spPr/>
        <p:txBody>
          <a:bodyPr>
            <a:normAutofit/>
          </a:bodyPr>
          <a:lstStyle/>
          <a:p>
            <a:r>
              <a:rPr lang="en-US" b="1" dirty="0" smtClean="0"/>
              <a:t>Mechanical digestion </a:t>
            </a:r>
            <a:r>
              <a:rPr lang="en-US" dirty="0" smtClean="0"/>
              <a:t>(cutting and chewing food) increases surface area for enzyme action and make swallowing easier</a:t>
            </a:r>
          </a:p>
          <a:p>
            <a:r>
              <a:rPr lang="en-US" dirty="0" smtClean="0"/>
              <a:t>Mammals have evolved different types of teeth with each type being </a:t>
            </a:r>
            <a:r>
              <a:rPr lang="en-US" b="1" dirty="0" err="1" smtClean="0"/>
              <a:t>specialised</a:t>
            </a:r>
            <a:r>
              <a:rPr lang="en-US" b="1" dirty="0" smtClean="0"/>
              <a:t> </a:t>
            </a:r>
            <a:r>
              <a:rPr lang="en-US" dirty="0" smtClean="0"/>
              <a:t>for a different function</a:t>
            </a:r>
          </a:p>
          <a:p>
            <a:pPr>
              <a:buNone/>
            </a:pPr>
            <a:endParaRPr lang="en-US" dirty="0" smtClean="0"/>
          </a:p>
        </p:txBody>
      </p:sp>
      <p:pic>
        <p:nvPicPr>
          <p:cNvPr id="5124" name="Picture 4" descr="http://t0.gstatic.com/images?q=tbn:ANd9GcQ5D1xC6eLiaCBotC7VNoLAOhNBn8M7NqD7MO5lqLCjIfg_LzJo_n_zZ6LF"/>
          <p:cNvPicPr>
            <a:picLocks noChangeAspect="1" noChangeArrowheads="1"/>
          </p:cNvPicPr>
          <p:nvPr/>
        </p:nvPicPr>
        <p:blipFill>
          <a:blip r:embed="rId2" cstate="print"/>
          <a:srcRect/>
          <a:stretch>
            <a:fillRect/>
          </a:stretch>
        </p:blipFill>
        <p:spPr bwMode="auto">
          <a:xfrm>
            <a:off x="2590800" y="3581400"/>
            <a:ext cx="4800600" cy="250063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381000"/>
            <a:ext cx="7772400" cy="762000"/>
          </a:xfrm>
        </p:spPr>
        <p:txBody>
          <a:bodyPr/>
          <a:lstStyle/>
          <a:p>
            <a:pPr eaLnBrk="1" hangingPunct="1"/>
            <a:r>
              <a:rPr lang="en-US" smtClean="0"/>
              <a:t>Teeth </a:t>
            </a:r>
          </a:p>
        </p:txBody>
      </p:sp>
      <p:sp>
        <p:nvSpPr>
          <p:cNvPr id="533507" name="Rectangle 3" descr="Rectangle: Click to edit Master text styles&#10;Second level&#10;Third level&#10;Fourth level&#10;Fifth level"/>
          <p:cNvSpPr>
            <a:spLocks noGrp="1" noChangeArrowheads="1"/>
          </p:cNvSpPr>
          <p:nvPr>
            <p:ph type="body" idx="1"/>
          </p:nvPr>
        </p:nvSpPr>
        <p:spPr>
          <a:xfrm>
            <a:off x="304800" y="1219200"/>
            <a:ext cx="4495800" cy="5334000"/>
          </a:xfrm>
        </p:spPr>
        <p:txBody>
          <a:bodyPr>
            <a:normAutofit/>
          </a:bodyPr>
          <a:lstStyle/>
          <a:p>
            <a:pPr>
              <a:lnSpc>
                <a:spcPct val="90000"/>
              </a:lnSpc>
              <a:buClr>
                <a:srgbClr val="00005D"/>
              </a:buClr>
            </a:pPr>
            <a:r>
              <a:rPr lang="en-US" dirty="0" smtClean="0"/>
              <a:t>There are differences between the teeth of carnivores and herbivores reflecting their differing diets</a:t>
            </a:r>
          </a:p>
        </p:txBody>
      </p:sp>
      <p:pic>
        <p:nvPicPr>
          <p:cNvPr id="29700" name="Picture 4"/>
          <p:cNvPicPr>
            <a:picLocks noChangeAspect="1" noChangeArrowheads="1"/>
          </p:cNvPicPr>
          <p:nvPr/>
        </p:nvPicPr>
        <p:blipFill>
          <a:blip r:embed="rId4" cstate="print"/>
          <a:srcRect b="4662"/>
          <a:stretch>
            <a:fillRect/>
          </a:stretch>
        </p:blipFill>
        <p:spPr bwMode="auto">
          <a:xfrm>
            <a:off x="4572000" y="1143000"/>
            <a:ext cx="4422775" cy="5257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3507">
                                            <p:txEl>
                                              <p:pRg st="0" end="0"/>
                                            </p:txEl>
                                          </p:spTgt>
                                        </p:tgtEl>
                                        <p:attrNameLst>
                                          <p:attrName>style.visibility</p:attrName>
                                        </p:attrNameLst>
                                      </p:cBhvr>
                                      <p:to>
                                        <p:strVal val="visible"/>
                                      </p:to>
                                    </p:set>
                                    <p:anim calcmode="lin" valueType="num">
                                      <p:cBhvr additive="base">
                                        <p:cTn id="7" dur="500" fill="hold"/>
                                        <p:tgtEl>
                                          <p:spTgt spid="533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35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0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title"/>
          </p:nvPr>
        </p:nvSpPr>
        <p:spPr/>
        <p:txBody>
          <a:bodyPr/>
          <a:lstStyle/>
          <a:p>
            <a:pPr eaLnBrk="1" hangingPunct="1"/>
            <a:r>
              <a:rPr lang="en-US" dirty="0" smtClean="0"/>
              <a:t>What do </a:t>
            </a:r>
            <a:r>
              <a:rPr lang="en-US" dirty="0" err="1" smtClean="0"/>
              <a:t>heterotrophs</a:t>
            </a:r>
            <a:r>
              <a:rPr lang="en-US" dirty="0" smtClean="0"/>
              <a:t> need to live?</a:t>
            </a:r>
          </a:p>
        </p:txBody>
      </p:sp>
      <p:grpSp>
        <p:nvGrpSpPr>
          <p:cNvPr id="14" name="Group 13"/>
          <p:cNvGrpSpPr/>
          <p:nvPr/>
        </p:nvGrpSpPr>
        <p:grpSpPr>
          <a:xfrm>
            <a:off x="6248400" y="1905000"/>
            <a:ext cx="2743200" cy="2743200"/>
            <a:chOff x="5257800" y="1905000"/>
            <a:chExt cx="3733800" cy="3505200"/>
          </a:xfrm>
        </p:grpSpPr>
        <p:pic>
          <p:nvPicPr>
            <p:cNvPr id="4099" name="Picture 1028"/>
            <p:cNvPicPr>
              <a:picLocks noChangeAspect="1" noChangeArrowheads="1"/>
            </p:cNvPicPr>
            <p:nvPr/>
          </p:nvPicPr>
          <p:blipFill>
            <a:blip r:embed="rId4" cstate="print"/>
            <a:srcRect/>
            <a:stretch>
              <a:fillRect/>
            </a:stretch>
          </p:blipFill>
          <p:spPr bwMode="auto">
            <a:xfrm>
              <a:off x="6248400" y="1905000"/>
              <a:ext cx="2411412" cy="3352800"/>
            </a:xfrm>
            <a:prstGeom prst="rect">
              <a:avLst/>
            </a:prstGeom>
            <a:noFill/>
            <a:ln w="9525">
              <a:noFill/>
              <a:miter lim="800000"/>
              <a:headEnd/>
              <a:tailEnd/>
            </a:ln>
          </p:spPr>
        </p:pic>
        <p:grpSp>
          <p:nvGrpSpPr>
            <p:cNvPr id="2" name="Group 1029"/>
            <p:cNvGrpSpPr>
              <a:grpSpLocks/>
            </p:cNvGrpSpPr>
            <p:nvPr/>
          </p:nvGrpSpPr>
          <p:grpSpPr bwMode="auto">
            <a:xfrm>
              <a:off x="5257800" y="4267200"/>
              <a:ext cx="1600200" cy="1143000"/>
              <a:chOff x="2880" y="3168"/>
              <a:chExt cx="1008" cy="720"/>
            </a:xfrm>
          </p:grpSpPr>
          <p:sp>
            <p:nvSpPr>
              <p:cNvPr id="4108" name="AutoShape 1030"/>
              <p:cNvSpPr>
                <a:spLocks noChangeArrowheads="1"/>
              </p:cNvSpPr>
              <p:nvPr/>
            </p:nvSpPr>
            <p:spPr bwMode="auto">
              <a:xfrm rot="-5400000">
                <a:off x="3168" y="3168"/>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00A5EF"/>
              </a:solidFill>
              <a:ln w="9525">
                <a:solidFill>
                  <a:schemeClr val="tx1"/>
                </a:solidFill>
                <a:miter lim="800000"/>
                <a:headEnd/>
                <a:tailEnd/>
              </a:ln>
            </p:spPr>
            <p:txBody>
              <a:bodyPr wrap="none" anchor="ctr"/>
              <a:lstStyle/>
              <a:p>
                <a:endParaRPr lang="en-US"/>
              </a:p>
            </p:txBody>
          </p:sp>
          <p:sp>
            <p:nvSpPr>
              <p:cNvPr id="4109" name="Oval 1031"/>
              <p:cNvSpPr>
                <a:spLocks noChangeArrowheads="1"/>
              </p:cNvSpPr>
              <p:nvPr/>
            </p:nvSpPr>
            <p:spPr bwMode="auto">
              <a:xfrm>
                <a:off x="2880" y="3360"/>
                <a:ext cx="384" cy="384"/>
              </a:xfrm>
              <a:prstGeom prst="ellipse">
                <a:avLst/>
              </a:prstGeom>
              <a:solidFill>
                <a:srgbClr val="00A5EF"/>
              </a:solidFill>
              <a:ln w="9525">
                <a:solidFill>
                  <a:schemeClr val="tx1"/>
                </a:solidFill>
                <a:round/>
                <a:headEnd/>
                <a:tailEnd/>
              </a:ln>
            </p:spPr>
            <p:txBody>
              <a:bodyPr wrap="none" anchor="ctr"/>
              <a:lstStyle/>
              <a:p>
                <a:pPr algn="ctr"/>
                <a:r>
                  <a:rPr lang="en-US" sz="2000" b="1" dirty="0">
                    <a:solidFill>
                      <a:srgbClr val="0F116A"/>
                    </a:solidFill>
                  </a:rPr>
                  <a:t>O</a:t>
                </a:r>
                <a:r>
                  <a:rPr lang="en-US" sz="2000" b="1" baseline="-25000" dirty="0">
                    <a:solidFill>
                      <a:srgbClr val="0F116A"/>
                    </a:solidFill>
                  </a:rPr>
                  <a:t>2</a:t>
                </a:r>
                <a:endParaRPr lang="en-US" sz="2000" b="1" dirty="0">
                  <a:solidFill>
                    <a:srgbClr val="0F116A"/>
                  </a:solidFill>
                </a:endParaRPr>
              </a:p>
            </p:txBody>
          </p:sp>
        </p:grpSp>
        <p:grpSp>
          <p:nvGrpSpPr>
            <p:cNvPr id="3" name="Group 1032"/>
            <p:cNvGrpSpPr>
              <a:grpSpLocks/>
            </p:cNvGrpSpPr>
            <p:nvPr/>
          </p:nvGrpSpPr>
          <p:grpSpPr bwMode="auto">
            <a:xfrm>
              <a:off x="5257800" y="2133600"/>
              <a:ext cx="1600200" cy="1143000"/>
              <a:chOff x="2880" y="2160"/>
              <a:chExt cx="1008" cy="720"/>
            </a:xfrm>
          </p:grpSpPr>
          <p:sp>
            <p:nvSpPr>
              <p:cNvPr id="4106" name="AutoShape 1033"/>
              <p:cNvSpPr>
                <a:spLocks noChangeArrowheads="1"/>
              </p:cNvSpPr>
              <p:nvPr/>
            </p:nvSpPr>
            <p:spPr bwMode="auto">
              <a:xfrm rot="5400000" flipV="1">
                <a:off x="3168" y="2160"/>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660000"/>
              </a:solidFill>
              <a:ln w="9525">
                <a:solidFill>
                  <a:schemeClr val="tx1"/>
                </a:solidFill>
                <a:miter lim="800000"/>
                <a:headEnd/>
                <a:tailEnd/>
              </a:ln>
            </p:spPr>
            <p:txBody>
              <a:bodyPr wrap="none" anchor="ctr"/>
              <a:lstStyle/>
              <a:p>
                <a:endParaRPr lang="en-US"/>
              </a:p>
            </p:txBody>
          </p:sp>
          <p:sp>
            <p:nvSpPr>
              <p:cNvPr id="4107" name="AutoShape 1034"/>
              <p:cNvSpPr>
                <a:spLocks noChangeArrowheads="1"/>
              </p:cNvSpPr>
              <p:nvPr/>
            </p:nvSpPr>
            <p:spPr bwMode="auto">
              <a:xfrm>
                <a:off x="2880" y="2256"/>
                <a:ext cx="480" cy="409"/>
              </a:xfrm>
              <a:prstGeom prst="hexagon">
                <a:avLst>
                  <a:gd name="adj" fmla="val 28884"/>
                  <a:gd name="vf" fmla="val 115470"/>
                </a:avLst>
              </a:prstGeom>
              <a:solidFill>
                <a:srgbClr val="FFCC18"/>
              </a:solidFill>
              <a:ln w="9525">
                <a:solidFill>
                  <a:schemeClr val="tx1"/>
                </a:solidFill>
                <a:miter lim="800000"/>
                <a:headEnd/>
                <a:tailEnd/>
              </a:ln>
            </p:spPr>
            <p:txBody>
              <a:bodyPr wrap="none" anchor="ctr"/>
              <a:lstStyle/>
              <a:p>
                <a:pPr algn="ctr"/>
                <a:r>
                  <a:rPr lang="en-US" sz="2000" b="1" dirty="0">
                    <a:solidFill>
                      <a:srgbClr val="660000"/>
                    </a:solidFill>
                  </a:rPr>
                  <a:t>food</a:t>
                </a:r>
                <a:endParaRPr lang="en-US" sz="3000" b="1" dirty="0">
                  <a:solidFill>
                    <a:srgbClr val="0F116A"/>
                  </a:solidFill>
                </a:endParaRPr>
              </a:p>
            </p:txBody>
          </p:sp>
        </p:grpSp>
        <p:grpSp>
          <p:nvGrpSpPr>
            <p:cNvPr id="4" name="Group 1035"/>
            <p:cNvGrpSpPr>
              <a:grpSpLocks/>
            </p:cNvGrpSpPr>
            <p:nvPr/>
          </p:nvGrpSpPr>
          <p:grpSpPr bwMode="auto">
            <a:xfrm>
              <a:off x="6934200" y="2895600"/>
              <a:ext cx="2057400" cy="1712913"/>
              <a:chOff x="4176" y="2784"/>
              <a:chExt cx="1296" cy="1079"/>
            </a:xfrm>
          </p:grpSpPr>
          <p:sp>
            <p:nvSpPr>
              <p:cNvPr id="4104" name="AutoShape 1036"/>
              <p:cNvSpPr>
                <a:spLocks noChangeArrowheads="1"/>
              </p:cNvSpPr>
              <p:nvPr/>
            </p:nvSpPr>
            <p:spPr bwMode="auto">
              <a:xfrm rot="5400000" flipV="1">
                <a:off x="4176" y="2784"/>
                <a:ext cx="720" cy="720"/>
              </a:xfrm>
              <a:custGeom>
                <a:avLst/>
                <a:gdLst>
                  <a:gd name="T0" fmla="*/ 22 w 21600"/>
                  <a:gd name="T1" fmla="*/ 6 h 21600"/>
                  <a:gd name="T2" fmla="*/ 17 w 21600"/>
                  <a:gd name="T3" fmla="*/ 3 h 21600"/>
                  <a:gd name="T4" fmla="*/ 20 w 21600"/>
                  <a:gd name="T5" fmla="*/ 7 h 21600"/>
                  <a:gd name="T6" fmla="*/ 27 w 21600"/>
                  <a:gd name="T7" fmla="*/ 12 h 21600"/>
                  <a:gd name="T8" fmla="*/ 23 w 21600"/>
                  <a:gd name="T9" fmla="*/ 16 h 21600"/>
                  <a:gd name="T10" fmla="*/ 18 w 21600"/>
                  <a:gd name="T11" fmla="*/ 12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838" y="10709"/>
                    </a:moveTo>
                    <a:cubicBezTo>
                      <a:pt x="18806" y="7874"/>
                      <a:pt x="17284" y="5266"/>
                      <a:pt x="14831" y="3845"/>
                    </a:cubicBezTo>
                    <a:lnTo>
                      <a:pt x="16216" y="1456"/>
                    </a:lnTo>
                    <a:cubicBezTo>
                      <a:pt x="19510" y="3366"/>
                      <a:pt x="21556" y="6869"/>
                      <a:pt x="21599" y="10677"/>
                    </a:cubicBezTo>
                    <a:lnTo>
                      <a:pt x="24299" y="10647"/>
                    </a:lnTo>
                    <a:lnTo>
                      <a:pt x="20265" y="14774"/>
                    </a:lnTo>
                    <a:lnTo>
                      <a:pt x="16138" y="10739"/>
                    </a:lnTo>
                    <a:lnTo>
                      <a:pt x="18838" y="10709"/>
                    </a:lnTo>
                    <a:close/>
                  </a:path>
                </a:pathLst>
              </a:custGeom>
              <a:solidFill>
                <a:srgbClr val="CC0000"/>
              </a:solidFill>
              <a:ln w="28575">
                <a:solidFill>
                  <a:srgbClr val="000000"/>
                </a:solidFill>
                <a:miter lim="800000"/>
                <a:headEnd/>
                <a:tailEnd/>
              </a:ln>
            </p:spPr>
            <p:txBody>
              <a:bodyPr wrap="none" anchor="ctr"/>
              <a:lstStyle/>
              <a:p>
                <a:endParaRPr lang="en-US"/>
              </a:p>
            </p:txBody>
          </p:sp>
          <p:sp>
            <p:nvSpPr>
              <p:cNvPr id="4105" name="AutoShape 1037"/>
              <p:cNvSpPr>
                <a:spLocks noChangeArrowheads="1"/>
              </p:cNvSpPr>
              <p:nvPr/>
            </p:nvSpPr>
            <p:spPr bwMode="auto">
              <a:xfrm>
                <a:off x="4704" y="3360"/>
                <a:ext cx="768" cy="503"/>
              </a:xfrm>
              <a:prstGeom prst="irregularSeal1">
                <a:avLst/>
              </a:prstGeom>
              <a:solidFill>
                <a:srgbClr val="CC0000"/>
              </a:solidFill>
              <a:ln w="57150">
                <a:solidFill>
                  <a:srgbClr val="FF6404"/>
                </a:solidFill>
                <a:miter lim="800000"/>
                <a:headEnd/>
                <a:tailEnd/>
              </a:ln>
            </p:spPr>
            <p:txBody>
              <a:bodyPr wrap="none" anchor="ctr"/>
              <a:lstStyle/>
              <a:p>
                <a:r>
                  <a:rPr lang="en-US" b="1">
                    <a:solidFill>
                      <a:srgbClr val="FFEA18"/>
                    </a:solidFill>
                  </a:rPr>
                  <a:t>ATP</a:t>
                </a:r>
                <a:endParaRPr lang="en-US" sz="6000" b="1">
                  <a:solidFill>
                    <a:schemeClr val="tx2"/>
                  </a:solidFill>
                </a:endParaRPr>
              </a:p>
            </p:txBody>
          </p:sp>
        </p:grpSp>
      </p:grpSp>
      <p:sp>
        <p:nvSpPr>
          <p:cNvPr id="547843" name="Rectangle 1027" descr="Rectangle: Click to edit Master text styles&#10;Second level&#10;Third level&#10;Fourth level&#10;Fifth level"/>
          <p:cNvSpPr>
            <a:spLocks noGrp="1" noChangeArrowheads="1"/>
          </p:cNvSpPr>
          <p:nvPr>
            <p:ph type="body" idx="1"/>
          </p:nvPr>
        </p:nvSpPr>
        <p:spPr>
          <a:xfrm>
            <a:off x="304800" y="1295400"/>
            <a:ext cx="6096000" cy="5059363"/>
          </a:xfrm>
        </p:spPr>
        <p:txBody>
          <a:bodyPr/>
          <a:lstStyle/>
          <a:p>
            <a:pPr eaLnBrk="1" hangingPunct="1"/>
            <a:r>
              <a:rPr lang="en-US" dirty="0" smtClean="0"/>
              <a:t>They make </a:t>
            </a:r>
            <a:r>
              <a:rPr lang="en-US" b="1" u="sng" dirty="0" smtClean="0"/>
              <a:t>energy</a:t>
            </a:r>
            <a:r>
              <a:rPr lang="en-US" dirty="0" smtClean="0"/>
              <a:t> using:</a:t>
            </a:r>
          </a:p>
          <a:p>
            <a:pPr lvl="1" eaLnBrk="1" hangingPunct="1"/>
            <a:r>
              <a:rPr lang="en-US" dirty="0" smtClean="0"/>
              <a:t>Food </a:t>
            </a:r>
            <a:r>
              <a:rPr lang="en-US" sz="2000" dirty="0" smtClean="0"/>
              <a:t>(organic compounds such as carbohydrates, protein..)</a:t>
            </a:r>
            <a:endParaRPr lang="en-US" dirty="0" smtClean="0">
              <a:solidFill>
                <a:srgbClr val="0F116A"/>
              </a:solidFill>
            </a:endParaRPr>
          </a:p>
          <a:p>
            <a:pPr lvl="1" eaLnBrk="1" hangingPunct="1"/>
            <a:r>
              <a:rPr lang="en-US" dirty="0" smtClean="0"/>
              <a:t>Oxygen</a:t>
            </a:r>
          </a:p>
          <a:p>
            <a:pPr lvl="1" eaLnBrk="1" hangingPunct="1">
              <a:buNone/>
            </a:pPr>
            <a:endParaRPr lang="en-US" dirty="0" smtClean="0">
              <a:solidFill>
                <a:srgbClr val="0F116A"/>
              </a:solidFill>
            </a:endParaRPr>
          </a:p>
          <a:p>
            <a:pPr eaLnBrk="1" hangingPunct="1"/>
            <a:r>
              <a:rPr lang="en-US" dirty="0" smtClean="0"/>
              <a:t>They </a:t>
            </a:r>
            <a:r>
              <a:rPr lang="en-US" b="1" u="sng" dirty="0" smtClean="0"/>
              <a:t>build bodies</a:t>
            </a:r>
            <a:r>
              <a:rPr lang="en-US" b="1" dirty="0" smtClean="0"/>
              <a:t> </a:t>
            </a:r>
            <a:r>
              <a:rPr lang="en-US" dirty="0" smtClean="0"/>
              <a:t>using:</a:t>
            </a:r>
          </a:p>
          <a:p>
            <a:pPr lvl="1" eaLnBrk="1" hangingPunct="1"/>
            <a:r>
              <a:rPr lang="en-US" dirty="0" smtClean="0"/>
              <a:t>food for raw materials </a:t>
            </a:r>
          </a:p>
          <a:p>
            <a:pPr marL="1085850" lvl="2" eaLnBrk="1" hangingPunct="1"/>
            <a:r>
              <a:rPr lang="en-US" dirty="0" smtClean="0"/>
              <a:t>amino acids, sugars, </a:t>
            </a:r>
            <a:br>
              <a:rPr lang="en-US" dirty="0" smtClean="0"/>
            </a:br>
            <a:r>
              <a:rPr lang="en-US" dirty="0" smtClean="0"/>
              <a:t>fats, nucleotides </a:t>
            </a:r>
          </a:p>
          <a:p>
            <a:pPr lvl="1" eaLnBrk="1" hangingPunct="1"/>
            <a:r>
              <a:rPr lang="en-US" dirty="0" smtClean="0"/>
              <a:t>ATP energy for synthesis</a:t>
            </a:r>
          </a:p>
        </p:txBody>
      </p:sp>
      <p:sp>
        <p:nvSpPr>
          <p:cNvPr id="15" name="TextBox 14"/>
          <p:cNvSpPr txBox="1"/>
          <p:nvPr/>
        </p:nvSpPr>
        <p:spPr>
          <a:xfrm>
            <a:off x="762000" y="5791200"/>
            <a:ext cx="8229600" cy="369332"/>
          </a:xfrm>
          <a:prstGeom prst="rect">
            <a:avLst/>
          </a:prstGeom>
          <a:noFill/>
        </p:spPr>
        <p:txBody>
          <a:bodyPr wrap="square" rtlCol="0">
            <a:spAutoFit/>
          </a:bodyPr>
          <a:lstStyle/>
          <a:p>
            <a:r>
              <a:rPr lang="en-US" dirty="0" smtClean="0"/>
              <a:t>This includes animals, fungi, some </a:t>
            </a:r>
            <a:r>
              <a:rPr lang="en-US" dirty="0" err="1" smtClean="0"/>
              <a:t>protoctists</a:t>
            </a:r>
            <a:r>
              <a:rPr lang="en-US" dirty="0" smtClean="0"/>
              <a:t> and some bacteria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7843">
                                            <p:txEl>
                                              <p:pRg st="1" end="1"/>
                                            </p:txEl>
                                          </p:spTgt>
                                        </p:tgtEl>
                                        <p:attrNameLst>
                                          <p:attrName>style.visibility</p:attrName>
                                        </p:attrNameLst>
                                      </p:cBhvr>
                                      <p:to>
                                        <p:strVal val="visible"/>
                                      </p:to>
                                    </p:set>
                                    <p:anim calcmode="lin" valueType="num">
                                      <p:cBhvr additive="base">
                                        <p:cTn id="7" dur="500" fill="hold"/>
                                        <p:tgtEl>
                                          <p:spTgt spid="54784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784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7843">
                                            <p:txEl>
                                              <p:pRg st="2" end="2"/>
                                            </p:txEl>
                                          </p:spTgt>
                                        </p:tgtEl>
                                        <p:attrNameLst>
                                          <p:attrName>style.visibility</p:attrName>
                                        </p:attrNameLst>
                                      </p:cBhvr>
                                      <p:to>
                                        <p:strVal val="visible"/>
                                      </p:to>
                                    </p:set>
                                    <p:anim calcmode="lin" valueType="num">
                                      <p:cBhvr additive="base">
                                        <p:cTn id="13" dur="500" fill="hold"/>
                                        <p:tgtEl>
                                          <p:spTgt spid="5478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784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7843">
                                            <p:txEl>
                                              <p:pRg st="5" end="5"/>
                                            </p:txEl>
                                          </p:spTgt>
                                        </p:tgtEl>
                                        <p:attrNameLst>
                                          <p:attrName>style.visibility</p:attrName>
                                        </p:attrNameLst>
                                      </p:cBhvr>
                                      <p:to>
                                        <p:strVal val="visible"/>
                                      </p:to>
                                    </p:set>
                                    <p:anim calcmode="lin" valueType="num">
                                      <p:cBhvr additive="base">
                                        <p:cTn id="19" dur="500" fill="hold"/>
                                        <p:tgtEl>
                                          <p:spTgt spid="54784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784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47843">
                                            <p:txEl>
                                              <p:pRg st="6" end="6"/>
                                            </p:txEl>
                                          </p:spTgt>
                                        </p:tgtEl>
                                        <p:attrNameLst>
                                          <p:attrName>style.visibility</p:attrName>
                                        </p:attrNameLst>
                                      </p:cBhvr>
                                      <p:to>
                                        <p:strVal val="visible"/>
                                      </p:to>
                                    </p:set>
                                    <p:anim calcmode="lin" valueType="num">
                                      <p:cBhvr additive="base">
                                        <p:cTn id="25" dur="500" fill="hold"/>
                                        <p:tgtEl>
                                          <p:spTgt spid="54784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784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47843">
                                            <p:txEl>
                                              <p:pRg st="7" end="7"/>
                                            </p:txEl>
                                          </p:spTgt>
                                        </p:tgtEl>
                                        <p:attrNameLst>
                                          <p:attrName>style.visibility</p:attrName>
                                        </p:attrNameLst>
                                      </p:cBhvr>
                                      <p:to>
                                        <p:strVal val="visible"/>
                                      </p:to>
                                    </p:set>
                                    <p:anim calcmode="lin" valueType="num">
                                      <p:cBhvr additive="base">
                                        <p:cTn id="31" dur="500" fill="hold"/>
                                        <p:tgtEl>
                                          <p:spTgt spid="54784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784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4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upload.wikimedia.org/wikipedia/commons/c/c3/Anatomy_and_physiology_of_animals_Dogs_skull.jpg"/>
          <p:cNvPicPr>
            <a:picLocks noChangeAspect="1" noChangeArrowheads="1"/>
          </p:cNvPicPr>
          <p:nvPr/>
        </p:nvPicPr>
        <p:blipFill>
          <a:blip r:embed="rId2" cstate="print"/>
          <a:srcRect/>
          <a:stretch>
            <a:fillRect/>
          </a:stretch>
        </p:blipFill>
        <p:spPr bwMode="auto">
          <a:xfrm>
            <a:off x="4600101" y="-152400"/>
            <a:ext cx="4543900" cy="2362200"/>
          </a:xfrm>
          <a:prstGeom prst="rect">
            <a:avLst/>
          </a:prstGeom>
          <a:noFill/>
        </p:spPr>
      </p:pic>
      <p:sp>
        <p:nvSpPr>
          <p:cNvPr id="2" name="Title 1"/>
          <p:cNvSpPr>
            <a:spLocks noGrp="1"/>
          </p:cNvSpPr>
          <p:nvPr>
            <p:ph type="title"/>
          </p:nvPr>
        </p:nvSpPr>
        <p:spPr>
          <a:xfrm>
            <a:off x="762000" y="457200"/>
            <a:ext cx="8229600" cy="990600"/>
          </a:xfrm>
        </p:spPr>
        <p:txBody>
          <a:bodyPr>
            <a:normAutofit fontScale="90000"/>
          </a:bodyPr>
          <a:lstStyle/>
          <a:p>
            <a:r>
              <a:rPr lang="en-US" u="sng" dirty="0" smtClean="0">
                <a:solidFill>
                  <a:srgbClr val="CC0000"/>
                </a:solidFill>
              </a:rPr>
              <a:t>Carnivore teeth</a:t>
            </a:r>
            <a:r>
              <a:rPr lang="en-US" dirty="0" smtClean="0"/>
              <a:t/>
            </a:r>
            <a:br>
              <a:rPr lang="en-US" dirty="0" smtClean="0"/>
            </a:br>
            <a:endParaRPr lang="en-US" dirty="0"/>
          </a:p>
        </p:txBody>
      </p:sp>
      <p:sp>
        <p:nvSpPr>
          <p:cNvPr id="3" name="Content Placeholder 2"/>
          <p:cNvSpPr>
            <a:spLocks noGrp="1"/>
          </p:cNvSpPr>
          <p:nvPr>
            <p:ph sz="quarter" idx="1"/>
          </p:nvPr>
        </p:nvSpPr>
        <p:spPr>
          <a:xfrm>
            <a:off x="304800" y="1905000"/>
            <a:ext cx="8305800" cy="4404360"/>
          </a:xfrm>
        </p:spPr>
        <p:txBody>
          <a:bodyPr>
            <a:normAutofit lnSpcReduction="10000"/>
          </a:bodyPr>
          <a:lstStyle/>
          <a:p>
            <a:pPr lvl="1">
              <a:lnSpc>
                <a:spcPct val="90000"/>
              </a:lnSpc>
              <a:buNone/>
            </a:pPr>
            <a:r>
              <a:rPr lang="en-US" b="1" dirty="0" smtClean="0"/>
              <a:t>Adapted for: </a:t>
            </a:r>
          </a:p>
          <a:p>
            <a:pPr lvl="1">
              <a:lnSpc>
                <a:spcPct val="90000"/>
              </a:lnSpc>
            </a:pPr>
            <a:r>
              <a:rPr lang="en-US" b="1" dirty="0" smtClean="0"/>
              <a:t>Catching/piercing skin &amp; killing </a:t>
            </a:r>
            <a:r>
              <a:rPr lang="en-US" dirty="0" smtClean="0"/>
              <a:t>– large, curved pointed canines </a:t>
            </a:r>
          </a:p>
          <a:p>
            <a:pPr lvl="1">
              <a:lnSpc>
                <a:spcPct val="90000"/>
              </a:lnSpc>
            </a:pPr>
            <a:r>
              <a:rPr lang="en-US" b="1" dirty="0" smtClean="0"/>
              <a:t>Crushing bones </a:t>
            </a:r>
            <a:r>
              <a:rPr lang="en-US" dirty="0" smtClean="0"/>
              <a:t>– premolars and molars</a:t>
            </a:r>
          </a:p>
          <a:p>
            <a:pPr lvl="1">
              <a:lnSpc>
                <a:spcPct val="90000"/>
              </a:lnSpc>
            </a:pPr>
            <a:r>
              <a:rPr lang="en-US" b="1" dirty="0" smtClean="0"/>
              <a:t>Tearing meat </a:t>
            </a:r>
            <a:r>
              <a:rPr lang="en-US" dirty="0" smtClean="0"/>
              <a:t>– canines</a:t>
            </a:r>
          </a:p>
          <a:p>
            <a:pPr lvl="1">
              <a:lnSpc>
                <a:spcPct val="90000"/>
              </a:lnSpc>
            </a:pPr>
            <a:r>
              <a:rPr lang="en-US" b="1" dirty="0" smtClean="0"/>
              <a:t>Scrape meat </a:t>
            </a:r>
            <a:r>
              <a:rPr lang="en-US" dirty="0" smtClean="0"/>
              <a:t>off the bone - incisors</a:t>
            </a:r>
          </a:p>
          <a:p>
            <a:pPr lvl="1">
              <a:lnSpc>
                <a:spcPct val="90000"/>
              </a:lnSpc>
            </a:pPr>
            <a:r>
              <a:rPr lang="en-US" b="1" dirty="0" smtClean="0"/>
              <a:t>Carnassials</a:t>
            </a:r>
            <a:r>
              <a:rPr lang="en-US" dirty="0" smtClean="0"/>
              <a:t> – specialized molars (cheek teeth) that slide past each other like scissors to cut and crush </a:t>
            </a:r>
          </a:p>
          <a:p>
            <a:pPr lvl="1">
              <a:lnSpc>
                <a:spcPct val="90000"/>
              </a:lnSpc>
            </a:pPr>
            <a:endParaRPr lang="en-US" dirty="0" smtClean="0"/>
          </a:p>
          <a:p>
            <a:pPr lvl="1">
              <a:lnSpc>
                <a:spcPct val="90000"/>
              </a:lnSpc>
              <a:buNone/>
            </a:pPr>
            <a:r>
              <a:rPr lang="en-US" b="1" dirty="0" smtClean="0"/>
              <a:t>Jaw</a:t>
            </a:r>
          </a:p>
          <a:p>
            <a:pPr lvl="1">
              <a:lnSpc>
                <a:spcPct val="90000"/>
              </a:lnSpc>
            </a:pPr>
            <a:r>
              <a:rPr lang="en-US" dirty="0" smtClean="0"/>
              <a:t>Powerful with strong muscles</a:t>
            </a:r>
          </a:p>
          <a:p>
            <a:pPr lvl="1">
              <a:lnSpc>
                <a:spcPct val="90000"/>
              </a:lnSpc>
            </a:pPr>
            <a:r>
              <a:rPr lang="en-US" dirty="0" smtClean="0"/>
              <a:t>Does not move side to side (to prevent dislocation)</a:t>
            </a:r>
          </a:p>
          <a:p>
            <a:pPr lvl="1">
              <a:lnSpc>
                <a:spcPct val="90000"/>
              </a:lnSpc>
            </a:pPr>
            <a:r>
              <a:rPr lang="en-US" dirty="0" smtClean="0"/>
              <a:t>Greater </a:t>
            </a:r>
            <a:r>
              <a:rPr lang="en-US" b="1" dirty="0" smtClean="0"/>
              <a:t>vertical</a:t>
            </a:r>
            <a:r>
              <a:rPr lang="en-US" dirty="0" smtClean="0"/>
              <a:t> movement to open wide to capture prey</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rmAutofit fontScale="90000"/>
          </a:bodyPr>
          <a:lstStyle/>
          <a:p>
            <a:r>
              <a:rPr lang="en-US" u="sng" dirty="0" smtClean="0">
                <a:solidFill>
                  <a:srgbClr val="CC0000"/>
                </a:solidFill>
              </a:rPr>
              <a:t>Herbivore Teeth</a:t>
            </a:r>
            <a:r>
              <a:rPr lang="en-US" dirty="0" smtClean="0"/>
              <a:t/>
            </a:r>
            <a:br>
              <a:rPr lang="en-US" dirty="0" smtClean="0"/>
            </a:br>
            <a:endParaRPr lang="en-US" dirty="0"/>
          </a:p>
        </p:txBody>
      </p:sp>
      <p:sp>
        <p:nvSpPr>
          <p:cNvPr id="3" name="Content Placeholder 2"/>
          <p:cNvSpPr>
            <a:spLocks noGrp="1"/>
          </p:cNvSpPr>
          <p:nvPr>
            <p:ph sz="quarter" idx="1"/>
          </p:nvPr>
        </p:nvSpPr>
        <p:spPr>
          <a:xfrm>
            <a:off x="457200" y="1219200"/>
            <a:ext cx="7772400" cy="5334000"/>
          </a:xfrm>
        </p:spPr>
        <p:txBody>
          <a:bodyPr>
            <a:normAutofit fontScale="92500" lnSpcReduction="10000"/>
          </a:bodyPr>
          <a:lstStyle/>
          <a:p>
            <a:pPr lvl="1">
              <a:lnSpc>
                <a:spcPct val="90000"/>
              </a:lnSpc>
            </a:pPr>
            <a:r>
              <a:rPr lang="en-US" dirty="0" smtClean="0"/>
              <a:t>Must grind plant material </a:t>
            </a:r>
          </a:p>
          <a:p>
            <a:pPr lvl="1">
              <a:lnSpc>
                <a:spcPct val="90000"/>
              </a:lnSpc>
              <a:buNone/>
            </a:pPr>
            <a:r>
              <a:rPr lang="en-US" dirty="0" smtClean="0"/>
              <a:t>  (due to cellulose) before swallowing</a:t>
            </a:r>
          </a:p>
          <a:p>
            <a:pPr lvl="1">
              <a:lnSpc>
                <a:spcPct val="90000"/>
              </a:lnSpc>
            </a:pPr>
            <a:endParaRPr lang="en-US" dirty="0" smtClean="0"/>
          </a:p>
          <a:p>
            <a:pPr lvl="1">
              <a:lnSpc>
                <a:spcPct val="90000"/>
              </a:lnSpc>
              <a:buNone/>
            </a:pPr>
            <a:r>
              <a:rPr lang="en-US" sz="2600" b="1" dirty="0" smtClean="0"/>
              <a:t>Adapted for</a:t>
            </a:r>
            <a:r>
              <a:rPr lang="en-US" sz="2600" dirty="0" smtClean="0"/>
              <a:t>:</a:t>
            </a:r>
          </a:p>
          <a:p>
            <a:pPr lvl="1">
              <a:lnSpc>
                <a:spcPct val="90000"/>
              </a:lnSpc>
            </a:pPr>
            <a:r>
              <a:rPr lang="en-US" b="1" dirty="0" smtClean="0"/>
              <a:t>Cutting plants </a:t>
            </a:r>
            <a:r>
              <a:rPr lang="en-US" dirty="0" smtClean="0"/>
              <a:t>- Incisors on the lower jaw only and a </a:t>
            </a:r>
            <a:r>
              <a:rPr lang="en-US" b="1" dirty="0" smtClean="0"/>
              <a:t>horny pad </a:t>
            </a:r>
            <a:r>
              <a:rPr lang="en-US" dirty="0" smtClean="0"/>
              <a:t>on the upper jaw to cut against or help to pull grass (no canines). </a:t>
            </a:r>
          </a:p>
          <a:p>
            <a:pPr lvl="1">
              <a:lnSpc>
                <a:spcPct val="90000"/>
              </a:lnSpc>
            </a:pPr>
            <a:r>
              <a:rPr lang="en-US" b="1" dirty="0" smtClean="0"/>
              <a:t>Grinding</a:t>
            </a:r>
            <a:r>
              <a:rPr lang="en-US" dirty="0" smtClean="0"/>
              <a:t> - wide molars and premolars (cheek teeth) that interlock/fit into each other. These teeth get worn down but can </a:t>
            </a:r>
            <a:r>
              <a:rPr lang="en-US" dirty="0" err="1" smtClean="0"/>
              <a:t>regrow</a:t>
            </a:r>
            <a:r>
              <a:rPr lang="en-US" dirty="0" smtClean="0"/>
              <a:t> throughout life</a:t>
            </a:r>
          </a:p>
          <a:p>
            <a:endParaRPr lang="en-US" dirty="0" smtClean="0"/>
          </a:p>
          <a:p>
            <a:r>
              <a:rPr lang="en-US" b="1" dirty="0" smtClean="0"/>
              <a:t>Jaw</a:t>
            </a:r>
            <a:r>
              <a:rPr lang="en-US" dirty="0" smtClean="0"/>
              <a:t>:</a:t>
            </a:r>
          </a:p>
          <a:p>
            <a:pPr lvl="1"/>
            <a:r>
              <a:rPr lang="en-US" b="1" dirty="0" err="1" smtClean="0"/>
              <a:t>Diastema</a:t>
            </a:r>
            <a:r>
              <a:rPr lang="en-US" dirty="0" smtClean="0"/>
              <a:t> – gap between front teeth and premolars at side where the tongue can push the cut grass to the grinding surface at the back and push food to the back over again and again</a:t>
            </a:r>
          </a:p>
          <a:p>
            <a:pPr lvl="1"/>
            <a:r>
              <a:rPr lang="en-US" dirty="0" smtClean="0"/>
              <a:t>Moves in a </a:t>
            </a:r>
            <a:r>
              <a:rPr lang="en-US" b="1" dirty="0" smtClean="0"/>
              <a:t>circular</a:t>
            </a:r>
            <a:r>
              <a:rPr lang="en-US" dirty="0" smtClean="0"/>
              <a:t> grinding action on the </a:t>
            </a:r>
            <a:r>
              <a:rPr lang="en-US" b="1" dirty="0" smtClean="0"/>
              <a:t>horizontal</a:t>
            </a:r>
            <a:r>
              <a:rPr lang="en-US" dirty="0" smtClean="0"/>
              <a:t> plane</a:t>
            </a:r>
          </a:p>
        </p:txBody>
      </p:sp>
      <p:pic>
        <p:nvPicPr>
          <p:cNvPr id="2050" name="Picture 2" descr="http://upload.wikimedia.org/wikipedia/commons/b/b1/Anatomy_and_physiology_of_animals_Sheeps_skull.jpg"/>
          <p:cNvPicPr>
            <a:picLocks noChangeAspect="1" noChangeArrowheads="1"/>
          </p:cNvPicPr>
          <p:nvPr/>
        </p:nvPicPr>
        <p:blipFill>
          <a:blip r:embed="rId2" cstate="print"/>
          <a:srcRect/>
          <a:stretch>
            <a:fillRect/>
          </a:stretch>
        </p:blipFill>
        <p:spPr bwMode="auto">
          <a:xfrm>
            <a:off x="5715000" y="0"/>
            <a:ext cx="3276600" cy="2376847"/>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990600"/>
          </a:xfrm>
        </p:spPr>
        <p:txBody>
          <a:bodyPr>
            <a:normAutofit fontScale="90000"/>
          </a:bodyPr>
          <a:lstStyle/>
          <a:p>
            <a:r>
              <a:rPr lang="en-US" u="sng" dirty="0" smtClean="0">
                <a:solidFill>
                  <a:srgbClr val="CC0000"/>
                </a:solidFill>
              </a:rPr>
              <a:t>Omnivore Teeth</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lvl="1">
              <a:lnSpc>
                <a:spcPct val="90000"/>
              </a:lnSpc>
            </a:pPr>
            <a:r>
              <a:rPr lang="en-US" dirty="0" smtClean="0"/>
              <a:t>both kinds of teeth</a:t>
            </a:r>
          </a:p>
          <a:p>
            <a:r>
              <a:rPr lang="en-US" b="1" dirty="0" smtClean="0"/>
              <a:t>Example: 32 Human teeth (adult)</a:t>
            </a:r>
          </a:p>
          <a:p>
            <a:pPr lvl="1"/>
            <a:r>
              <a:rPr lang="en-US" dirty="0" smtClean="0"/>
              <a:t>8 incisors (chisel shape) for biting and cutting</a:t>
            </a:r>
          </a:p>
          <a:p>
            <a:pPr lvl="1"/>
            <a:r>
              <a:rPr lang="en-US" dirty="0" smtClean="0"/>
              <a:t>4 canines (pointed) for tearing</a:t>
            </a:r>
          </a:p>
          <a:p>
            <a:pPr lvl="1"/>
            <a:r>
              <a:rPr lang="en-US" dirty="0" smtClean="0"/>
              <a:t>8 premolars </a:t>
            </a:r>
          </a:p>
          <a:p>
            <a:pPr lvl="1"/>
            <a:r>
              <a:rPr lang="en-US" dirty="0" smtClean="0"/>
              <a:t>12 molars (flat) for grinding</a:t>
            </a:r>
          </a:p>
          <a:p>
            <a:pPr lvl="1">
              <a:lnSpc>
                <a:spcPct val="90000"/>
              </a:lnSpc>
            </a:pPr>
            <a:endParaRPr lang="en-US" dirty="0" smtClean="0"/>
          </a:p>
          <a:p>
            <a:endParaRPr lang="en-US" dirty="0"/>
          </a:p>
        </p:txBody>
      </p:sp>
      <p:pic>
        <p:nvPicPr>
          <p:cNvPr id="1026" name="Picture 2" descr="http://www.lilypads.com.sg/legacy/images/teeth.jpg"/>
          <p:cNvPicPr>
            <a:picLocks noChangeAspect="1" noChangeArrowheads="1"/>
          </p:cNvPicPr>
          <p:nvPr/>
        </p:nvPicPr>
        <p:blipFill>
          <a:blip r:embed="rId2" cstate="print"/>
          <a:srcRect/>
          <a:stretch>
            <a:fillRect/>
          </a:stretch>
        </p:blipFill>
        <p:spPr bwMode="auto">
          <a:xfrm>
            <a:off x="1219200" y="3810000"/>
            <a:ext cx="2381250" cy="2771776"/>
          </a:xfrm>
          <a:prstGeom prst="rect">
            <a:avLst/>
          </a:prstGeom>
          <a:noFill/>
        </p:spPr>
      </p:pic>
      <p:pic>
        <p:nvPicPr>
          <p:cNvPr id="1028" name="Picture 4" descr="http://users.forthnet.gr/ath/abyss/img1151a.gif"/>
          <p:cNvPicPr>
            <a:picLocks noChangeAspect="1" noChangeArrowheads="1"/>
          </p:cNvPicPr>
          <p:nvPr/>
        </p:nvPicPr>
        <p:blipFill>
          <a:blip r:embed="rId3" cstate="print"/>
          <a:srcRect/>
          <a:stretch>
            <a:fillRect/>
          </a:stretch>
        </p:blipFill>
        <p:spPr bwMode="auto">
          <a:xfrm>
            <a:off x="3962400" y="3810000"/>
            <a:ext cx="4724400" cy="2362200"/>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62000" y="0"/>
            <a:ext cx="7772400" cy="1066800"/>
          </a:xfrm>
        </p:spPr>
        <p:txBody>
          <a:bodyPr/>
          <a:lstStyle/>
          <a:p>
            <a:pPr eaLnBrk="1" hangingPunct="1"/>
            <a:r>
              <a:rPr lang="en-US" dirty="0" smtClean="0"/>
              <a:t>Length of digestive system</a:t>
            </a:r>
          </a:p>
        </p:txBody>
      </p:sp>
      <p:sp>
        <p:nvSpPr>
          <p:cNvPr id="443395" name="Rectangle 3" descr="Rectangle: Click to edit Master text styles&#10;Second level&#10;Third level&#10;Fourth level&#10;Fifth level"/>
          <p:cNvSpPr>
            <a:spLocks noGrp="1" noChangeArrowheads="1"/>
          </p:cNvSpPr>
          <p:nvPr>
            <p:ph type="body" idx="1"/>
          </p:nvPr>
        </p:nvSpPr>
        <p:spPr>
          <a:xfrm>
            <a:off x="304800" y="1143000"/>
            <a:ext cx="4495800" cy="5486400"/>
          </a:xfrm>
        </p:spPr>
        <p:txBody>
          <a:bodyPr>
            <a:normAutofit/>
          </a:bodyPr>
          <a:lstStyle/>
          <a:p>
            <a:pPr eaLnBrk="1" hangingPunct="1"/>
            <a:r>
              <a:rPr lang="en-US" sz="2600" b="1" dirty="0" smtClean="0"/>
              <a:t>Carnivores</a:t>
            </a:r>
            <a:endParaRPr lang="en-US" sz="2600" b="1" dirty="0" smtClean="0">
              <a:solidFill>
                <a:srgbClr val="000000"/>
              </a:solidFill>
            </a:endParaRPr>
          </a:p>
          <a:p>
            <a:pPr lvl="1" eaLnBrk="1" hangingPunct="1"/>
            <a:r>
              <a:rPr lang="en-US" sz="2400" dirty="0" smtClean="0"/>
              <a:t>No need to digest cellulose or starch so less chemical digestion in mouth</a:t>
            </a:r>
          </a:p>
          <a:p>
            <a:pPr lvl="1" eaLnBrk="1" hangingPunct="1"/>
            <a:r>
              <a:rPr lang="en-US" sz="2400" dirty="0" smtClean="0"/>
              <a:t>More acid in stomach (so can often eat rancid food)</a:t>
            </a:r>
          </a:p>
          <a:p>
            <a:pPr lvl="1" eaLnBrk="1" hangingPunct="1"/>
            <a:r>
              <a:rPr lang="en-US" sz="2400" dirty="0" smtClean="0"/>
              <a:t>short digestive system</a:t>
            </a:r>
          </a:p>
          <a:p>
            <a:pPr lvl="2" eaLnBrk="1" hangingPunct="1"/>
            <a:r>
              <a:rPr lang="en-US" sz="2000" dirty="0" smtClean="0"/>
              <a:t>protein easier to digest than cellulose </a:t>
            </a:r>
          </a:p>
          <a:p>
            <a:pPr eaLnBrk="1" hangingPunct="1"/>
            <a:r>
              <a:rPr lang="en-US" sz="2600" b="1" dirty="0" smtClean="0"/>
              <a:t>Herbivores &amp; omnivores</a:t>
            </a:r>
            <a:endParaRPr lang="en-US" sz="2600" b="1" dirty="0" smtClean="0">
              <a:solidFill>
                <a:srgbClr val="000000"/>
              </a:solidFill>
            </a:endParaRPr>
          </a:p>
          <a:p>
            <a:pPr lvl="1" eaLnBrk="1" hangingPunct="1"/>
            <a:r>
              <a:rPr lang="en-US" sz="2400" dirty="0" smtClean="0"/>
              <a:t>long digestive system</a:t>
            </a:r>
          </a:p>
          <a:p>
            <a:pPr lvl="2" eaLnBrk="1" hangingPunct="1"/>
            <a:r>
              <a:rPr lang="en-US" sz="2000" dirty="0" smtClean="0"/>
              <a:t>more time to  digest cellulose</a:t>
            </a:r>
          </a:p>
          <a:p>
            <a:pPr lvl="2" eaLnBrk="1" hangingPunct="1"/>
            <a:r>
              <a:rPr lang="en-US" sz="2000" dirty="0" smtClean="0"/>
              <a:t>symbiotic bacteria in gut</a:t>
            </a:r>
          </a:p>
        </p:txBody>
      </p:sp>
      <p:pic>
        <p:nvPicPr>
          <p:cNvPr id="30724" name="Picture 4"/>
          <p:cNvPicPr>
            <a:picLocks noChangeAspect="1" noChangeArrowheads="1"/>
          </p:cNvPicPr>
          <p:nvPr/>
        </p:nvPicPr>
        <p:blipFill>
          <a:blip r:embed="rId4" cstate="print"/>
          <a:srcRect b="3246"/>
          <a:stretch>
            <a:fillRect/>
          </a:stretch>
        </p:blipFill>
        <p:spPr bwMode="auto">
          <a:xfrm>
            <a:off x="4689060" y="1447800"/>
            <a:ext cx="4378739" cy="4648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anim calcmode="lin" valueType="num">
                                      <p:cBhvr additive="base">
                                        <p:cTn id="7" dur="500" fill="hold"/>
                                        <p:tgtEl>
                                          <p:spTgt spid="443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33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3395">
                                            <p:txEl>
                                              <p:pRg st="1" end="1"/>
                                            </p:txEl>
                                          </p:spTgt>
                                        </p:tgtEl>
                                        <p:attrNameLst>
                                          <p:attrName>style.visibility</p:attrName>
                                        </p:attrNameLst>
                                      </p:cBhvr>
                                      <p:to>
                                        <p:strVal val="visible"/>
                                      </p:to>
                                    </p:set>
                                    <p:anim calcmode="lin" valueType="num">
                                      <p:cBhvr additive="base">
                                        <p:cTn id="13" dur="500" fill="hold"/>
                                        <p:tgtEl>
                                          <p:spTgt spid="4433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33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443395">
                                            <p:txEl>
                                              <p:pRg st="2" end="2"/>
                                            </p:txEl>
                                          </p:spTgt>
                                        </p:tgtEl>
                                        <p:attrNameLst>
                                          <p:attrName>style.visibility</p:attrName>
                                        </p:attrNameLst>
                                      </p:cBhvr>
                                      <p:to>
                                        <p:strVal val="visible"/>
                                      </p:to>
                                    </p:set>
                                    <p:anim calcmode="lin" valueType="num">
                                      <p:cBhvr additive="base">
                                        <p:cTn id="17" dur="500" fill="hold"/>
                                        <p:tgtEl>
                                          <p:spTgt spid="4433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33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43395">
                                            <p:txEl>
                                              <p:pRg st="3" end="3"/>
                                            </p:txEl>
                                          </p:spTgt>
                                        </p:tgtEl>
                                        <p:attrNameLst>
                                          <p:attrName>style.visibility</p:attrName>
                                        </p:attrNameLst>
                                      </p:cBhvr>
                                      <p:to>
                                        <p:strVal val="visible"/>
                                      </p:to>
                                    </p:set>
                                    <p:anim calcmode="lin" valueType="num">
                                      <p:cBhvr additive="base">
                                        <p:cTn id="23" dur="500" fill="hold"/>
                                        <p:tgtEl>
                                          <p:spTgt spid="4433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433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43395">
                                            <p:txEl>
                                              <p:pRg st="4" end="4"/>
                                            </p:txEl>
                                          </p:spTgt>
                                        </p:tgtEl>
                                        <p:attrNameLst>
                                          <p:attrName>style.visibility</p:attrName>
                                        </p:attrNameLst>
                                      </p:cBhvr>
                                      <p:to>
                                        <p:strVal val="visible"/>
                                      </p:to>
                                    </p:set>
                                    <p:anim calcmode="lin" valueType="num">
                                      <p:cBhvr additive="base">
                                        <p:cTn id="29" dur="500" fill="hold"/>
                                        <p:tgtEl>
                                          <p:spTgt spid="44339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339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43395">
                                            <p:txEl>
                                              <p:pRg st="5" end="5"/>
                                            </p:txEl>
                                          </p:spTgt>
                                        </p:tgtEl>
                                        <p:attrNameLst>
                                          <p:attrName>style.visibility</p:attrName>
                                        </p:attrNameLst>
                                      </p:cBhvr>
                                      <p:to>
                                        <p:strVal val="visible"/>
                                      </p:to>
                                    </p:set>
                                    <p:anim calcmode="lin" valueType="num">
                                      <p:cBhvr additive="base">
                                        <p:cTn id="35" dur="500" fill="hold"/>
                                        <p:tgtEl>
                                          <p:spTgt spid="443395">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4339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43395">
                                            <p:txEl>
                                              <p:pRg st="6" end="6"/>
                                            </p:txEl>
                                          </p:spTgt>
                                        </p:tgtEl>
                                        <p:attrNameLst>
                                          <p:attrName>style.visibility</p:attrName>
                                        </p:attrNameLst>
                                      </p:cBhvr>
                                      <p:to>
                                        <p:strVal val="visible"/>
                                      </p:to>
                                    </p:set>
                                    <p:anim calcmode="lin" valueType="num">
                                      <p:cBhvr additive="base">
                                        <p:cTn id="41" dur="500" fill="hold"/>
                                        <p:tgtEl>
                                          <p:spTgt spid="443395">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339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43395">
                                            <p:txEl>
                                              <p:pRg st="7" end="7"/>
                                            </p:txEl>
                                          </p:spTgt>
                                        </p:tgtEl>
                                        <p:attrNameLst>
                                          <p:attrName>style.visibility</p:attrName>
                                        </p:attrNameLst>
                                      </p:cBhvr>
                                      <p:to>
                                        <p:strVal val="visible"/>
                                      </p:to>
                                    </p:set>
                                    <p:anim calcmode="lin" valueType="num">
                                      <p:cBhvr additive="base">
                                        <p:cTn id="47" dur="500" fill="hold"/>
                                        <p:tgtEl>
                                          <p:spTgt spid="443395">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4339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43395">
                                            <p:txEl>
                                              <p:pRg st="8" end="8"/>
                                            </p:txEl>
                                          </p:spTgt>
                                        </p:tgtEl>
                                        <p:attrNameLst>
                                          <p:attrName>style.visibility</p:attrName>
                                        </p:attrNameLst>
                                      </p:cBhvr>
                                      <p:to>
                                        <p:strVal val="visible"/>
                                      </p:to>
                                    </p:set>
                                    <p:anim calcmode="lin" valueType="num">
                                      <p:cBhvr additive="base">
                                        <p:cTn id="53" dur="500" fill="hold"/>
                                        <p:tgtEl>
                                          <p:spTgt spid="443395">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4339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Symbiotic organisms</a:t>
            </a:r>
          </a:p>
        </p:txBody>
      </p:sp>
      <p:pic>
        <p:nvPicPr>
          <p:cNvPr id="31747" name="Picture 4"/>
          <p:cNvPicPr>
            <a:picLocks noChangeAspect="1" noChangeArrowheads="1"/>
          </p:cNvPicPr>
          <p:nvPr/>
        </p:nvPicPr>
        <p:blipFill>
          <a:blip r:embed="rId5" cstate="print"/>
          <a:srcRect l="4544" b="11079"/>
          <a:stretch>
            <a:fillRect/>
          </a:stretch>
        </p:blipFill>
        <p:spPr bwMode="auto">
          <a:xfrm>
            <a:off x="3048000" y="2995613"/>
            <a:ext cx="6096000" cy="3798887"/>
          </a:xfrm>
          <a:prstGeom prst="rect">
            <a:avLst/>
          </a:prstGeom>
          <a:noFill/>
          <a:ln w="9525">
            <a:noFill/>
            <a:miter lim="800000"/>
            <a:headEnd/>
            <a:tailEnd/>
          </a:ln>
        </p:spPr>
      </p:pic>
      <p:sp>
        <p:nvSpPr>
          <p:cNvPr id="449541" name="Rectangle 5"/>
          <p:cNvSpPr>
            <a:spLocks noChangeArrowheads="1"/>
          </p:cNvSpPr>
          <p:nvPr/>
        </p:nvSpPr>
        <p:spPr bwMode="auto">
          <a:xfrm>
            <a:off x="271463" y="3259138"/>
            <a:ext cx="2432050" cy="3044825"/>
          </a:xfrm>
          <a:prstGeom prst="rect">
            <a:avLst/>
          </a:prstGeom>
          <a:solidFill>
            <a:srgbClr val="FFCC18"/>
          </a:solidFill>
          <a:ln w="9525">
            <a:noFill/>
            <a:miter lim="800000"/>
            <a:headEnd/>
            <a:tailEnd/>
          </a:ln>
        </p:spPr>
        <p:txBody>
          <a:bodyPr>
            <a:spAutoFit/>
          </a:bodyPr>
          <a:lstStyle/>
          <a:p>
            <a:r>
              <a:rPr lang="en-US" sz="2600" b="1" u="sng" dirty="0">
                <a:solidFill>
                  <a:srgbClr val="CC0000"/>
                </a:solidFill>
              </a:rPr>
              <a:t>Ruminants</a:t>
            </a:r>
            <a:endParaRPr lang="en-US" sz="2600" b="1" dirty="0">
              <a:solidFill>
                <a:srgbClr val="0F116A"/>
              </a:solidFill>
            </a:endParaRPr>
          </a:p>
          <a:p>
            <a:r>
              <a:rPr lang="en-US" b="1" dirty="0">
                <a:solidFill>
                  <a:srgbClr val="0F116A"/>
                </a:solidFill>
              </a:rPr>
              <a:t>additional mechanical digestion by chewing food multiple times after mixing it with enzymes</a:t>
            </a:r>
          </a:p>
        </p:txBody>
      </p:sp>
      <p:sp>
        <p:nvSpPr>
          <p:cNvPr id="31749" name="Rectangle 3" descr="Rectangle: Click to edit Master text styles&#10;Second level&#10;Third level&#10;Fourth level&#10;Fifth level"/>
          <p:cNvSpPr>
            <a:spLocks noGrp="1" noChangeArrowheads="1"/>
          </p:cNvSpPr>
          <p:nvPr>
            <p:ph type="body" idx="1"/>
          </p:nvPr>
        </p:nvSpPr>
        <p:spPr>
          <a:xfrm>
            <a:off x="693738" y="1371600"/>
            <a:ext cx="8448675" cy="1730375"/>
          </a:xfrm>
        </p:spPr>
        <p:txBody>
          <a:bodyPr/>
          <a:lstStyle/>
          <a:p>
            <a:pPr eaLnBrk="1" hangingPunct="1">
              <a:buClrTx/>
            </a:pPr>
            <a:r>
              <a:rPr lang="en-US" sz="2600" dirty="0" smtClean="0"/>
              <a:t>How can cows digest cellulose efficiently?</a:t>
            </a:r>
          </a:p>
          <a:p>
            <a:pPr lvl="1" eaLnBrk="1" hangingPunct="1"/>
            <a:r>
              <a:rPr lang="en-US" sz="2400" dirty="0" smtClean="0"/>
              <a:t>symbiotic bacteria in stomachs help digest cellulose-rich meals</a:t>
            </a:r>
          </a:p>
          <a:p>
            <a:pPr lvl="1" eaLnBrk="1" hangingPunct="1"/>
            <a:r>
              <a:rPr lang="en-US" sz="2400" dirty="0" smtClean="0"/>
              <a:t>rabbit vs. cow adaptation: </a:t>
            </a:r>
            <a:r>
              <a:rPr lang="en-US" sz="2400" dirty="0" smtClean="0">
                <a:solidFill>
                  <a:schemeClr val="tx2"/>
                </a:solidFill>
              </a:rPr>
              <a:t>eat feces vs. chew cud</a:t>
            </a:r>
            <a:endParaRPr lang="en-US" sz="2400" dirty="0" smtClean="0"/>
          </a:p>
        </p:txBody>
      </p:sp>
      <p:sp>
        <p:nvSpPr>
          <p:cNvPr id="449542" name="AutoShape 6"/>
          <p:cNvSpPr>
            <a:spLocks noChangeArrowheads="1"/>
          </p:cNvSpPr>
          <p:nvPr/>
        </p:nvSpPr>
        <p:spPr bwMode="auto">
          <a:xfrm>
            <a:off x="6172200" y="2667000"/>
            <a:ext cx="1281112" cy="373063"/>
          </a:xfrm>
          <a:prstGeom prst="roundRect">
            <a:avLst>
              <a:gd name="adj" fmla="val 16667"/>
            </a:avLst>
          </a:prstGeom>
          <a:solidFill>
            <a:srgbClr val="FFCC18"/>
          </a:solidFill>
          <a:ln w="38100">
            <a:noFill/>
            <a:round/>
            <a:headEnd/>
            <a:tailEnd/>
          </a:ln>
        </p:spPr>
        <p:txBody>
          <a:bodyPr wrap="none" lIns="45720" tIns="0" rIns="45720" bIns="0" anchor="ctr">
            <a:spAutoFit/>
          </a:bodyPr>
          <a:lstStyle/>
          <a:p>
            <a:r>
              <a:rPr lang="en-US" sz="2200" b="1" dirty="0">
                <a:solidFill>
                  <a:srgbClr val="CC0000"/>
                </a:solidFill>
                <a:latin typeface="Comic Sans MS" pitchFamily="84" charset="0"/>
              </a:rPr>
              <a:t>ruminant</a:t>
            </a:r>
            <a:endParaRPr lang="en-US" sz="2600" b="1" u="sng" dirty="0">
              <a:solidFill>
                <a:srgbClr val="CC0000"/>
              </a:solidFill>
            </a:endParaRPr>
          </a:p>
        </p:txBody>
      </p:sp>
      <p:sp>
        <p:nvSpPr>
          <p:cNvPr id="449543" name="AutoShape 7"/>
          <p:cNvSpPr>
            <a:spLocks noChangeArrowheads="1"/>
          </p:cNvSpPr>
          <p:nvPr/>
        </p:nvSpPr>
        <p:spPr bwMode="auto">
          <a:xfrm>
            <a:off x="4267200" y="2666246"/>
            <a:ext cx="1636623" cy="374571"/>
          </a:xfrm>
          <a:prstGeom prst="roundRect">
            <a:avLst>
              <a:gd name="adj" fmla="val 16667"/>
            </a:avLst>
          </a:prstGeom>
          <a:solidFill>
            <a:srgbClr val="FFCC18"/>
          </a:solidFill>
          <a:ln w="38100">
            <a:noFill/>
            <a:round/>
            <a:headEnd/>
            <a:tailEnd/>
          </a:ln>
        </p:spPr>
        <p:txBody>
          <a:bodyPr wrap="none" lIns="45720" tIns="0" rIns="45720" bIns="0" anchor="ctr">
            <a:spAutoFit/>
          </a:bodyPr>
          <a:lstStyle/>
          <a:p>
            <a:r>
              <a:rPr lang="en-US" sz="2200" b="1" dirty="0" err="1" smtClean="0">
                <a:solidFill>
                  <a:srgbClr val="CC0000"/>
                </a:solidFill>
                <a:latin typeface="Comic Sans MS" pitchFamily="84" charset="0"/>
              </a:rPr>
              <a:t>caprophagy</a:t>
            </a:r>
            <a:endParaRPr lang="en-US" sz="2600" b="1" u="sng" dirty="0">
              <a:solidFill>
                <a:srgbClr val="CC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9543"/>
                                        </p:tgtEl>
                                        <p:attrNameLst>
                                          <p:attrName>style.visibility</p:attrName>
                                        </p:attrNameLst>
                                      </p:cBhvr>
                                      <p:to>
                                        <p:strVal val="visible"/>
                                      </p:to>
                                    </p:set>
                                    <p:animEffect transition="in" filter="wipe(left)">
                                      <p:cBhvr>
                                        <p:cTn id="7" dur="500"/>
                                        <p:tgtEl>
                                          <p:spTgt spid="449543"/>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9542"/>
                                        </p:tgtEl>
                                        <p:attrNameLst>
                                          <p:attrName>style.visibility</p:attrName>
                                        </p:attrNameLst>
                                      </p:cBhvr>
                                      <p:to>
                                        <p:strVal val="visible"/>
                                      </p:to>
                                    </p:set>
                                    <p:animEffect transition="in" filter="wipe(left)">
                                      <p:cBhvr>
                                        <p:cTn id="12" dur="500"/>
                                        <p:tgtEl>
                                          <p:spTgt spid="449542"/>
                                        </p:tgtEl>
                                      </p:cBhvr>
                                    </p:animEffect>
                                  </p:childTnLst>
                                  <p:subTnLst>
                                    <p:audio>
                                      <p:cMediaNode>
                                        <p:cTn display="0" masterRel="sameClick">
                                          <p:stCondLst>
                                            <p:cond evt="begin" delay="0">
                                              <p:tn val="10"/>
                                            </p:cond>
                                          </p:stCondLst>
                                          <p:endCondLst>
                                            <p:cond evt="onStopAudio" delay="0">
                                              <p:tgtEl>
                                                <p:sldTgt/>
                                              </p:tgtEl>
                                            </p:cond>
                                          </p:endCondLst>
                                        </p:cTn>
                                        <p:tgtEl>
                                          <p:sndTgt r:embed="rId3" name="Pencil Check"/>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49541"/>
                                        </p:tgtEl>
                                        <p:attrNameLst>
                                          <p:attrName>style.visibility</p:attrName>
                                        </p:attrNameLst>
                                      </p:cBhvr>
                                      <p:to>
                                        <p:strVal val="visible"/>
                                      </p:to>
                                    </p:set>
                                    <p:animEffect transition="in" filter="wipe(right)">
                                      <p:cBhvr>
                                        <p:cTn id="17" dur="500"/>
                                        <p:tgtEl>
                                          <p:spTgt spid="449541"/>
                                        </p:tgtEl>
                                      </p:cBhvr>
                                    </p:animEffect>
                                  </p:childTnLst>
                                  <p:subTnLst>
                                    <p:audio>
                                      <p:cMediaNode>
                                        <p:cTn display="0" masterRel="sameClick">
                                          <p:stCondLst>
                                            <p:cond evt="begin" delay="0">
                                              <p:tn val="15"/>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41" grpId="0" animBg="1"/>
      <p:bldP spid="449542" grpId="0" animBg="1" autoUpdateAnimBg="0"/>
      <p:bldP spid="449543"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6" descr="http://cf.ydcdn.net/1.0.0.1/images/main/A4abomas.jpg"/>
          <p:cNvPicPr>
            <a:picLocks noChangeAspect="1" noChangeArrowheads="1"/>
          </p:cNvPicPr>
          <p:nvPr/>
        </p:nvPicPr>
        <p:blipFill>
          <a:blip r:embed="rId2" cstate="print"/>
          <a:srcRect/>
          <a:stretch>
            <a:fillRect/>
          </a:stretch>
        </p:blipFill>
        <p:spPr bwMode="auto">
          <a:xfrm>
            <a:off x="5943600" y="1599886"/>
            <a:ext cx="2763496" cy="2438714"/>
          </a:xfrm>
          <a:prstGeom prst="rect">
            <a:avLst/>
          </a:prstGeom>
          <a:noFill/>
        </p:spPr>
      </p:pic>
      <p:sp>
        <p:nvSpPr>
          <p:cNvPr id="32770" name="Rectangle 2"/>
          <p:cNvSpPr>
            <a:spLocks noGrp="1" noChangeArrowheads="1"/>
          </p:cNvSpPr>
          <p:nvPr>
            <p:ph type="title"/>
          </p:nvPr>
        </p:nvSpPr>
        <p:spPr>
          <a:xfrm>
            <a:off x="762000" y="152400"/>
            <a:ext cx="7772400" cy="990600"/>
          </a:xfrm>
        </p:spPr>
        <p:txBody>
          <a:bodyPr/>
          <a:lstStyle/>
          <a:p>
            <a:r>
              <a:rPr lang="en-US" altLang="en-US" dirty="0" smtClean="0"/>
              <a:t>Ruminants </a:t>
            </a:r>
            <a:r>
              <a:rPr lang="en-US" dirty="0" smtClean="0"/>
              <a:t>(ex: cows and sheep)</a:t>
            </a:r>
            <a:endParaRPr lang="en-US" altLang="en-US" dirty="0" smtClean="0"/>
          </a:p>
        </p:txBody>
      </p:sp>
      <p:sp>
        <p:nvSpPr>
          <p:cNvPr id="17411" name="Rectangle 3"/>
          <p:cNvSpPr>
            <a:spLocks noGrp="1" noChangeArrowheads="1"/>
          </p:cNvSpPr>
          <p:nvPr>
            <p:ph type="body" sz="half" idx="1"/>
          </p:nvPr>
        </p:nvSpPr>
        <p:spPr>
          <a:xfrm>
            <a:off x="685800" y="1143000"/>
            <a:ext cx="8001000" cy="5410200"/>
          </a:xfrm>
        </p:spPr>
        <p:txBody>
          <a:bodyPr>
            <a:normAutofit fontScale="92500" lnSpcReduction="10000"/>
          </a:bodyPr>
          <a:lstStyle/>
          <a:p>
            <a:r>
              <a:rPr lang="en-US" sz="2800" dirty="0" smtClean="0"/>
              <a:t>Eat mainly grass, a large proportion of which consists of cellulose cell walls</a:t>
            </a:r>
          </a:p>
          <a:p>
            <a:r>
              <a:rPr lang="en-US" sz="2800" dirty="0" smtClean="0"/>
              <a:t>Have a 4 chambered stomach</a:t>
            </a:r>
          </a:p>
          <a:p>
            <a:endParaRPr lang="en-US" sz="2800" dirty="0" smtClean="0"/>
          </a:p>
          <a:p>
            <a:endParaRPr lang="en-US" sz="2800" dirty="0" smtClean="0"/>
          </a:p>
          <a:p>
            <a:r>
              <a:rPr lang="en-US" sz="2800" dirty="0" smtClean="0"/>
              <a:t>Process:</a:t>
            </a:r>
          </a:p>
          <a:p>
            <a:pPr lvl="1"/>
            <a:r>
              <a:rPr lang="en-US" sz="2500" dirty="0" smtClean="0"/>
              <a:t>Food chewed and mixed with saliva</a:t>
            </a:r>
          </a:p>
          <a:p>
            <a:pPr lvl="1"/>
            <a:r>
              <a:rPr lang="en-US" sz="2500" dirty="0" smtClean="0"/>
              <a:t>Then passed to the </a:t>
            </a:r>
            <a:r>
              <a:rPr lang="en-US" sz="2500" b="1" dirty="0" smtClean="0"/>
              <a:t>rumen</a:t>
            </a:r>
            <a:r>
              <a:rPr lang="en-US" sz="2500" dirty="0" smtClean="0"/>
              <a:t> (first stomach) in which </a:t>
            </a:r>
            <a:r>
              <a:rPr lang="en-US" sz="2500" b="1" dirty="0" err="1" smtClean="0"/>
              <a:t>mutualistic</a:t>
            </a:r>
            <a:r>
              <a:rPr lang="en-US" sz="2500" dirty="0" smtClean="0"/>
              <a:t> </a:t>
            </a:r>
            <a:r>
              <a:rPr lang="en-US" sz="2500" b="1" dirty="0" smtClean="0"/>
              <a:t>bacteria</a:t>
            </a:r>
            <a:r>
              <a:rPr lang="en-US" sz="2500" dirty="0" smtClean="0"/>
              <a:t> live and break down cellulose to glucose (since ruminants do not have the enzyme </a:t>
            </a:r>
            <a:r>
              <a:rPr lang="en-US" sz="2500" dirty="0" err="1" smtClean="0"/>
              <a:t>cellulase</a:t>
            </a:r>
            <a:r>
              <a:rPr lang="en-US" sz="2500" dirty="0" smtClean="0"/>
              <a:t>)</a:t>
            </a:r>
          </a:p>
          <a:p>
            <a:pPr lvl="1"/>
            <a:r>
              <a:rPr lang="en-US" sz="2500" dirty="0" smtClean="0"/>
              <a:t>Glucose is fermented to an organic acid and absorbed into the blood for energy. Waste gases include carbon dioxide and methane</a:t>
            </a:r>
          </a:p>
          <a:p>
            <a:pPr>
              <a:buNone/>
            </a:pPr>
            <a:endParaRPr lang="en-US" altLang="en-US" sz="2800"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4" end="4"/>
                                            </p:txEl>
                                          </p:spTgt>
                                        </p:tgtEl>
                                        <p:attrNameLst>
                                          <p:attrName>style.visibility</p:attrName>
                                        </p:attrNameLst>
                                      </p:cBhvr>
                                      <p:to>
                                        <p:strVal val="visible"/>
                                      </p:to>
                                    </p:set>
                                    <p:anim calcmode="lin" valueType="num">
                                      <p:cBhvr additive="base">
                                        <p:cTn id="19" dur="500" fill="hold"/>
                                        <p:tgtEl>
                                          <p:spTgt spid="1741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4" end="4"/>
                                            </p:txEl>
                                          </p:spTgt>
                                        </p:tgtEl>
                                        <p:attrNameLst>
                                          <p:attrName>ppt_c</p:attrName>
                                        </p:attrNameLst>
                                      </p:cBhvr>
                                      <p:to>
                                        <a:schemeClr val="hlink"/>
                                      </p:to>
                                    </p:animClr>
                                  </p:subTnLst>
                                </p:cTn>
                              </p:par>
                              <p:par>
                                <p:cTn id="21" presetID="2" presetClass="entr" presetSubtype="8" fill="hold" grpId="0" nodeType="withEffect">
                                  <p:stCondLst>
                                    <p:cond delay="0"/>
                                  </p:stCondLst>
                                  <p:childTnLst>
                                    <p:set>
                                      <p:cBhvr>
                                        <p:cTn id="22" dur="1" fill="hold">
                                          <p:stCondLst>
                                            <p:cond delay="0"/>
                                          </p:stCondLst>
                                        </p:cTn>
                                        <p:tgtEl>
                                          <p:spTgt spid="17411">
                                            <p:txEl>
                                              <p:pRg st="5" end="5"/>
                                            </p:txEl>
                                          </p:spTgt>
                                        </p:tgtEl>
                                        <p:attrNameLst>
                                          <p:attrName>style.visibility</p:attrName>
                                        </p:attrNameLst>
                                      </p:cBhvr>
                                      <p:to>
                                        <p:strVal val="visible"/>
                                      </p:to>
                                    </p:set>
                                    <p:anim calcmode="lin" valueType="num">
                                      <p:cBhvr additive="base">
                                        <p:cTn id="23" dur="500" fill="hold"/>
                                        <p:tgtEl>
                                          <p:spTgt spid="17411">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411">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5" end="5"/>
                                            </p:txEl>
                                          </p:spTgt>
                                        </p:tgtEl>
                                        <p:attrNameLst>
                                          <p:attrName>ppt_c</p:attrName>
                                        </p:attrNameLst>
                                      </p:cBhvr>
                                      <p:to>
                                        <a:schemeClr val="hlink"/>
                                      </p:to>
                                    </p:animClr>
                                  </p:subTnLst>
                                </p:cTn>
                              </p:par>
                              <p:par>
                                <p:cTn id="25" presetID="2" presetClass="entr" presetSubtype="8" fill="hold" grpId="0" nodeType="withEffect">
                                  <p:stCondLst>
                                    <p:cond delay="0"/>
                                  </p:stCondLst>
                                  <p:childTnLst>
                                    <p:set>
                                      <p:cBhvr>
                                        <p:cTn id="26" dur="1" fill="hold">
                                          <p:stCondLst>
                                            <p:cond delay="0"/>
                                          </p:stCondLst>
                                        </p:cTn>
                                        <p:tgtEl>
                                          <p:spTgt spid="17411">
                                            <p:txEl>
                                              <p:pRg st="6" end="6"/>
                                            </p:txEl>
                                          </p:spTgt>
                                        </p:tgtEl>
                                        <p:attrNameLst>
                                          <p:attrName>style.visibility</p:attrName>
                                        </p:attrNameLst>
                                      </p:cBhvr>
                                      <p:to>
                                        <p:strVal val="visible"/>
                                      </p:to>
                                    </p:set>
                                    <p:anim calcmode="lin" valueType="num">
                                      <p:cBhvr additive="base">
                                        <p:cTn id="27" dur="500" fill="hold"/>
                                        <p:tgtEl>
                                          <p:spTgt spid="17411">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7411">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6" end="6"/>
                                            </p:txEl>
                                          </p:spTgt>
                                        </p:tgtEl>
                                        <p:attrNameLst>
                                          <p:attrName>ppt_c</p:attrName>
                                        </p:attrNameLst>
                                      </p:cBhvr>
                                      <p:to>
                                        <a:schemeClr val="hlink"/>
                                      </p:to>
                                    </p:animClr>
                                  </p:subTnLst>
                                </p:cTn>
                              </p:par>
                              <p:par>
                                <p:cTn id="29" presetID="2" presetClass="entr" presetSubtype="8" fill="hold" grpId="0" nodeType="withEffect">
                                  <p:stCondLst>
                                    <p:cond delay="0"/>
                                  </p:stCondLst>
                                  <p:childTnLst>
                                    <p:set>
                                      <p:cBhvr>
                                        <p:cTn id="30" dur="1" fill="hold">
                                          <p:stCondLst>
                                            <p:cond delay="0"/>
                                          </p:stCondLst>
                                        </p:cTn>
                                        <p:tgtEl>
                                          <p:spTgt spid="17411">
                                            <p:txEl>
                                              <p:pRg st="7" end="7"/>
                                            </p:txEl>
                                          </p:spTgt>
                                        </p:tgtEl>
                                        <p:attrNameLst>
                                          <p:attrName>style.visibility</p:attrName>
                                        </p:attrNameLst>
                                      </p:cBhvr>
                                      <p:to>
                                        <p:strVal val="visible"/>
                                      </p:to>
                                    </p:set>
                                    <p:anim calcmode="lin" valueType="num">
                                      <p:cBhvr additive="base">
                                        <p:cTn id="31" dur="500" fill="hold"/>
                                        <p:tgtEl>
                                          <p:spTgt spid="17411">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11">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7" end="7"/>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oregonstate.edu/instruct/dce/ans312/one/images/cow_GI_tract.gif"/>
          <p:cNvPicPr>
            <a:picLocks noChangeAspect="1" noChangeArrowheads="1"/>
          </p:cNvPicPr>
          <p:nvPr/>
        </p:nvPicPr>
        <p:blipFill>
          <a:blip r:embed="rId2" cstate="print"/>
          <a:srcRect/>
          <a:stretch>
            <a:fillRect/>
          </a:stretch>
        </p:blipFill>
        <p:spPr bwMode="auto">
          <a:xfrm>
            <a:off x="3657600" y="4553968"/>
            <a:ext cx="3919847" cy="2304032"/>
          </a:xfrm>
          <a:prstGeom prst="rect">
            <a:avLst/>
          </a:prstGeom>
          <a:noFill/>
        </p:spPr>
      </p:pic>
      <p:sp>
        <p:nvSpPr>
          <p:cNvPr id="5" name="Title 4"/>
          <p:cNvSpPr>
            <a:spLocks noGrp="1"/>
          </p:cNvSpPr>
          <p:nvPr>
            <p:ph type="title"/>
          </p:nvPr>
        </p:nvSpPr>
        <p:spPr/>
        <p:txBody>
          <a:bodyPr/>
          <a:lstStyle/>
          <a:p>
            <a:r>
              <a:rPr lang="en-US" dirty="0" smtClean="0"/>
              <a:t>Ruminants</a:t>
            </a:r>
            <a:endParaRPr lang="en-US" dirty="0"/>
          </a:p>
        </p:txBody>
      </p:sp>
      <p:sp>
        <p:nvSpPr>
          <p:cNvPr id="6" name="Content Placeholder 5"/>
          <p:cNvSpPr>
            <a:spLocks noGrp="1"/>
          </p:cNvSpPr>
          <p:nvPr>
            <p:ph sz="quarter" idx="1"/>
          </p:nvPr>
        </p:nvSpPr>
        <p:spPr>
          <a:xfrm>
            <a:off x="304800" y="1219200"/>
            <a:ext cx="8458200" cy="4937760"/>
          </a:xfrm>
        </p:spPr>
        <p:txBody>
          <a:bodyPr>
            <a:normAutofit/>
          </a:bodyPr>
          <a:lstStyle/>
          <a:p>
            <a:pPr marL="274320" lvl="1">
              <a:spcBef>
                <a:spcPts val="600"/>
              </a:spcBef>
              <a:buClr>
                <a:schemeClr val="accent1"/>
              </a:buClr>
            </a:pPr>
            <a:r>
              <a:rPr lang="en-US" dirty="0" smtClean="0"/>
              <a:t>plant material is passed up from the rumen and reticulum back into the mouth periodically until it is completely chewed up (known as chewing the </a:t>
            </a:r>
            <a:r>
              <a:rPr lang="en-US" b="1" dirty="0" smtClean="0"/>
              <a:t>cud</a:t>
            </a:r>
            <a:r>
              <a:rPr lang="en-US" dirty="0" smtClean="0"/>
              <a:t>). </a:t>
            </a:r>
          </a:p>
          <a:p>
            <a:r>
              <a:rPr lang="en-US" sz="2300" dirty="0" smtClean="0"/>
              <a:t>Material is then passed from the rumen and reticulum </a:t>
            </a:r>
            <a:r>
              <a:rPr lang="en-US" sz="2300" i="1" dirty="0" smtClean="0"/>
              <a:t>(no real function) </a:t>
            </a:r>
            <a:r>
              <a:rPr lang="en-US" sz="2300" dirty="0" smtClean="0"/>
              <a:t>into the </a:t>
            </a:r>
            <a:r>
              <a:rPr lang="en-US" sz="2300" b="1" dirty="0" err="1" smtClean="0"/>
              <a:t>omasum</a:t>
            </a:r>
            <a:r>
              <a:rPr lang="en-US" sz="2300" dirty="0" smtClean="0"/>
              <a:t> (next chamber) where water is absorbed</a:t>
            </a:r>
          </a:p>
          <a:p>
            <a:r>
              <a:rPr lang="en-US" sz="2300" dirty="0" smtClean="0"/>
              <a:t>Then it is passes to the </a:t>
            </a:r>
            <a:r>
              <a:rPr lang="en-US" sz="2300" b="1" dirty="0" err="1" smtClean="0"/>
              <a:t>abomason</a:t>
            </a:r>
            <a:r>
              <a:rPr lang="en-US" sz="2300" dirty="0" smtClean="0"/>
              <a:t> (last chamber) where hydrochloric acid and protease digest protein</a:t>
            </a:r>
          </a:p>
          <a:p>
            <a:r>
              <a:rPr lang="en-US" sz="2300" dirty="0" smtClean="0"/>
              <a:t>Then the material continues into the small intestine for absorption of products</a:t>
            </a:r>
          </a:p>
          <a:p>
            <a:endParaRPr lang="en-US"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Bacteria</a:t>
            </a:r>
            <a:endParaRPr lang="en-US" dirty="0"/>
          </a:p>
        </p:txBody>
      </p:sp>
      <p:sp>
        <p:nvSpPr>
          <p:cNvPr id="6" name="Content Placeholder 5"/>
          <p:cNvSpPr>
            <a:spLocks noGrp="1"/>
          </p:cNvSpPr>
          <p:nvPr>
            <p:ph sz="quarter" idx="1"/>
          </p:nvPr>
        </p:nvSpPr>
        <p:spPr/>
        <p:txBody>
          <a:bodyPr/>
          <a:lstStyle/>
          <a:p>
            <a:r>
              <a:rPr lang="en-US" sz="2400" b="1" dirty="0" err="1" smtClean="0"/>
              <a:t>Mutualistic</a:t>
            </a:r>
            <a:r>
              <a:rPr lang="en-US" sz="2400" dirty="0" smtClean="0"/>
              <a:t> - </a:t>
            </a:r>
            <a:r>
              <a:rPr lang="en-US" sz="2400" b="1" dirty="0" smtClean="0"/>
              <a:t>both benefit </a:t>
            </a:r>
            <a:r>
              <a:rPr lang="en-US" sz="2400" dirty="0" smtClean="0"/>
              <a:t>– mammals gets food broken down further and bacteria gets food supply brought to it and shelter</a:t>
            </a:r>
          </a:p>
          <a:p>
            <a:r>
              <a:rPr lang="en-US" sz="2400" dirty="0" smtClean="0"/>
              <a:t>bacteria must be kept in an isolated area with optimum pH (not killed by pH in other parts of gut)</a:t>
            </a:r>
          </a:p>
          <a:p>
            <a:r>
              <a:rPr lang="en-US" sz="2400" dirty="0" smtClean="0"/>
              <a:t>More bacteria than in </a:t>
            </a:r>
            <a:r>
              <a:rPr lang="en-US" sz="2400" dirty="0" err="1" smtClean="0"/>
              <a:t>caecum</a:t>
            </a:r>
            <a:r>
              <a:rPr lang="en-US" sz="2400" dirty="0" smtClean="0"/>
              <a:t>, so more efficient at breaking down cellulose</a:t>
            </a:r>
          </a:p>
          <a:p>
            <a:r>
              <a:rPr lang="en-US" sz="2400" dirty="0" smtClean="0"/>
              <a:t>When bacteria die they get passed along the digestive system as a source or protein</a:t>
            </a:r>
          </a:p>
          <a:p>
            <a:endParaRPr lang="en-US" sz="2400" dirty="0" smtClean="0"/>
          </a:p>
          <a:p>
            <a:endParaRPr lang="en-US" dirty="0"/>
          </a:p>
        </p:txBody>
      </p:sp>
      <p:pic>
        <p:nvPicPr>
          <p:cNvPr id="87042" name="Picture 2" descr="http://ag.ansc.purdue.edu/sheep/ansc442/semprojs/2003/feedlamb/rumen.jpg"/>
          <p:cNvPicPr>
            <a:picLocks noChangeAspect="1" noChangeArrowheads="1"/>
          </p:cNvPicPr>
          <p:nvPr/>
        </p:nvPicPr>
        <p:blipFill>
          <a:blip r:embed="rId2" cstate="print"/>
          <a:srcRect/>
          <a:stretch>
            <a:fillRect/>
          </a:stretch>
        </p:blipFill>
        <p:spPr bwMode="auto">
          <a:xfrm>
            <a:off x="4343400" y="4478300"/>
            <a:ext cx="3819525" cy="2303500"/>
          </a:xfrm>
          <a:prstGeom prst="rect">
            <a:avLst/>
          </a:prstGeom>
          <a:noFill/>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Rabbits</a:t>
            </a:r>
            <a:endParaRPr lang="en-US" dirty="0"/>
          </a:p>
        </p:txBody>
      </p:sp>
      <p:sp>
        <p:nvSpPr>
          <p:cNvPr id="3" name="Content Placeholder 2"/>
          <p:cNvSpPr>
            <a:spLocks noGrp="1"/>
          </p:cNvSpPr>
          <p:nvPr>
            <p:ph sz="quarter" idx="1"/>
          </p:nvPr>
        </p:nvSpPr>
        <p:spPr>
          <a:xfrm>
            <a:off x="457200" y="1219200"/>
            <a:ext cx="6553200" cy="4937760"/>
          </a:xfrm>
        </p:spPr>
        <p:txBody>
          <a:bodyPr/>
          <a:lstStyle/>
          <a:p>
            <a:r>
              <a:rPr lang="en-US" b="1" dirty="0" err="1" smtClean="0"/>
              <a:t>Coprophagy</a:t>
            </a:r>
            <a:r>
              <a:rPr lang="en-US" dirty="0" smtClean="0"/>
              <a:t> is consumption of </a:t>
            </a:r>
            <a:r>
              <a:rPr lang="en-US" dirty="0" err="1" smtClean="0"/>
              <a:t>faeces</a:t>
            </a:r>
            <a:r>
              <a:rPr lang="en-US" dirty="0" smtClean="0"/>
              <a:t> by animals. </a:t>
            </a:r>
          </a:p>
          <a:p>
            <a:r>
              <a:rPr lang="en-US" dirty="0" smtClean="0"/>
              <a:t>Rabbits do not have a complex ruminant digestive system. </a:t>
            </a:r>
          </a:p>
          <a:p>
            <a:r>
              <a:rPr lang="en-US" dirty="0" smtClean="0"/>
              <a:t>They must extract excess amount of nutrition from grass by giving their food a second pass through the gut. </a:t>
            </a:r>
          </a:p>
          <a:p>
            <a:r>
              <a:rPr lang="en-US" dirty="0" smtClean="0"/>
              <a:t>Soft fecal pellets or partially digested food are excreted and consumed immediately</a:t>
            </a:r>
          </a:p>
          <a:p>
            <a:r>
              <a:rPr lang="en-US" dirty="0" smtClean="0"/>
              <a:t>Consuming this matter is important for adequate nutritional intake of vitamin B 12. </a:t>
            </a:r>
          </a:p>
          <a:p>
            <a:endParaRPr lang="en-US" dirty="0"/>
          </a:p>
        </p:txBody>
      </p:sp>
      <p:pic>
        <p:nvPicPr>
          <p:cNvPr id="89090" name="Picture 2" descr="http://www.petcaregt.com/images/Coprophagy-in-Rabbits.jpg"/>
          <p:cNvPicPr>
            <a:picLocks noChangeAspect="1" noChangeArrowheads="1"/>
          </p:cNvPicPr>
          <p:nvPr/>
        </p:nvPicPr>
        <p:blipFill>
          <a:blip r:embed="rId2" cstate="print"/>
          <a:srcRect/>
          <a:stretch>
            <a:fillRect/>
          </a:stretch>
        </p:blipFill>
        <p:spPr bwMode="auto">
          <a:xfrm>
            <a:off x="6629400" y="1981200"/>
            <a:ext cx="2190750" cy="2809876"/>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en-GB" dirty="0"/>
              <a:t>http://www.bozemanscience.com/digestive-system</a:t>
            </a:r>
          </a:p>
        </p:txBody>
      </p:sp>
    </p:spTree>
    <p:extLst>
      <p:ext uri="{BB962C8B-B14F-4D97-AF65-F5344CB8AC3E}">
        <p14:creationId xmlns:p14="http://schemas.microsoft.com/office/powerpoint/2010/main" val="121355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685800" y="-152400"/>
            <a:ext cx="5867400" cy="1219200"/>
          </a:xfrm>
        </p:spPr>
        <p:txBody>
          <a:bodyPr/>
          <a:lstStyle/>
          <a:p>
            <a:pPr eaLnBrk="1" hangingPunct="1"/>
            <a:r>
              <a:rPr lang="en-US" altLang="en-US" dirty="0" smtClean="0"/>
              <a:t>Overview of food processing</a:t>
            </a:r>
            <a:endParaRPr lang="en-US" dirty="0" smtClean="0"/>
          </a:p>
        </p:txBody>
      </p:sp>
      <p:sp>
        <p:nvSpPr>
          <p:cNvPr id="484355" name="Rectangle 1027" descr="Rectangle: Click to edit Master text styles&#10;Second level&#10;Third level&#10;Fourth level&#10;Fifth level"/>
          <p:cNvSpPr>
            <a:spLocks noGrp="1" noChangeArrowheads="1"/>
          </p:cNvSpPr>
          <p:nvPr>
            <p:ph type="body" idx="1"/>
          </p:nvPr>
        </p:nvSpPr>
        <p:spPr>
          <a:xfrm>
            <a:off x="685800" y="1143000"/>
            <a:ext cx="5791200" cy="5334000"/>
          </a:xfrm>
          <a:solidFill>
            <a:schemeClr val="bg1"/>
          </a:solidFill>
        </p:spPr>
        <p:txBody>
          <a:bodyPr>
            <a:normAutofit fontScale="92500" lnSpcReduction="10000"/>
          </a:bodyPr>
          <a:lstStyle/>
          <a:p>
            <a:pPr eaLnBrk="1" hangingPunct="1">
              <a:lnSpc>
                <a:spcPct val="90000"/>
              </a:lnSpc>
            </a:pPr>
            <a:r>
              <a:rPr lang="en-US" sz="2400" u="sng" dirty="0" smtClean="0">
                <a:solidFill>
                  <a:srgbClr val="CC0000"/>
                </a:solidFill>
              </a:rPr>
              <a:t>Ingest</a:t>
            </a:r>
            <a:endParaRPr lang="en-US" sz="2400" dirty="0" smtClean="0"/>
          </a:p>
          <a:p>
            <a:pPr lvl="1" eaLnBrk="1" hangingPunct="1">
              <a:lnSpc>
                <a:spcPct val="90000"/>
              </a:lnSpc>
            </a:pPr>
            <a:r>
              <a:rPr lang="en-US" sz="2000" dirty="0" smtClean="0"/>
              <a:t>taking in food</a:t>
            </a:r>
          </a:p>
          <a:p>
            <a:pPr eaLnBrk="1" hangingPunct="1">
              <a:lnSpc>
                <a:spcPct val="90000"/>
              </a:lnSpc>
            </a:pPr>
            <a:r>
              <a:rPr lang="en-US" sz="2400" u="sng" dirty="0" smtClean="0">
                <a:solidFill>
                  <a:srgbClr val="CC0000"/>
                </a:solidFill>
              </a:rPr>
              <a:t>Digest</a:t>
            </a:r>
            <a:endParaRPr lang="en-US" sz="2400" dirty="0" smtClean="0"/>
          </a:p>
          <a:p>
            <a:pPr lvl="1" eaLnBrk="1" hangingPunct="1">
              <a:lnSpc>
                <a:spcPct val="90000"/>
              </a:lnSpc>
            </a:pPr>
            <a:r>
              <a:rPr lang="en-US" sz="2000" u="sng" dirty="0" smtClean="0"/>
              <a:t>mechanical digestion</a:t>
            </a:r>
            <a:endParaRPr lang="en-US" sz="2000" dirty="0" smtClean="0"/>
          </a:p>
          <a:p>
            <a:pPr lvl="2" eaLnBrk="1" hangingPunct="1">
              <a:lnSpc>
                <a:spcPct val="90000"/>
              </a:lnSpc>
            </a:pPr>
            <a:r>
              <a:rPr lang="en-US" sz="1800" dirty="0" smtClean="0"/>
              <a:t>breaking up food into smaller pieces</a:t>
            </a:r>
          </a:p>
          <a:p>
            <a:pPr lvl="1" eaLnBrk="1" hangingPunct="1">
              <a:lnSpc>
                <a:spcPct val="90000"/>
              </a:lnSpc>
            </a:pPr>
            <a:r>
              <a:rPr lang="en-US" sz="2000" u="sng" dirty="0" smtClean="0"/>
              <a:t>chemical digestion</a:t>
            </a:r>
            <a:endParaRPr lang="en-US" sz="2000" dirty="0" smtClean="0"/>
          </a:p>
          <a:p>
            <a:pPr lvl="2" eaLnBrk="1" hangingPunct="1">
              <a:lnSpc>
                <a:spcPct val="90000"/>
              </a:lnSpc>
            </a:pPr>
            <a:r>
              <a:rPr lang="en-US" sz="1800" dirty="0" smtClean="0"/>
              <a:t>breaking down food into soluble molecules small enough to be absorbed into cells</a:t>
            </a:r>
          </a:p>
          <a:p>
            <a:pPr lvl="2" eaLnBrk="1" hangingPunct="1">
              <a:lnSpc>
                <a:spcPct val="90000"/>
              </a:lnSpc>
            </a:pPr>
            <a:r>
              <a:rPr lang="en-US" sz="1800" dirty="0" smtClean="0"/>
              <a:t>uses enzymes (hydrolysis)</a:t>
            </a:r>
          </a:p>
          <a:p>
            <a:pPr eaLnBrk="1" hangingPunct="1">
              <a:lnSpc>
                <a:spcPct val="90000"/>
              </a:lnSpc>
            </a:pPr>
            <a:r>
              <a:rPr lang="en-US" sz="2400" u="sng" dirty="0" smtClean="0">
                <a:solidFill>
                  <a:srgbClr val="CC0000"/>
                </a:solidFill>
              </a:rPr>
              <a:t>Absorb</a:t>
            </a:r>
            <a:endParaRPr lang="en-US" sz="2400" dirty="0" smtClean="0"/>
          </a:p>
          <a:p>
            <a:pPr lvl="1" eaLnBrk="1" hangingPunct="1">
              <a:lnSpc>
                <a:spcPct val="90000"/>
              </a:lnSpc>
            </a:pPr>
            <a:r>
              <a:rPr lang="en-US" sz="2000" dirty="0" smtClean="0"/>
              <a:t>Digested food moves across cell membrane</a:t>
            </a:r>
          </a:p>
          <a:p>
            <a:pPr lvl="2" eaLnBrk="1" hangingPunct="1">
              <a:lnSpc>
                <a:spcPct val="90000"/>
              </a:lnSpc>
            </a:pPr>
            <a:r>
              <a:rPr lang="en-US" sz="1800" dirty="0" smtClean="0"/>
              <a:t>diffusion</a:t>
            </a:r>
          </a:p>
          <a:p>
            <a:pPr lvl="2" eaLnBrk="1" hangingPunct="1">
              <a:lnSpc>
                <a:spcPct val="90000"/>
              </a:lnSpc>
            </a:pPr>
            <a:r>
              <a:rPr lang="en-US" sz="1800" dirty="0" smtClean="0"/>
              <a:t>active transport</a:t>
            </a:r>
          </a:p>
          <a:p>
            <a:pPr eaLnBrk="1" hangingPunct="1">
              <a:lnSpc>
                <a:spcPct val="90000"/>
              </a:lnSpc>
            </a:pPr>
            <a:r>
              <a:rPr lang="en-US" sz="2400" u="sng" dirty="0" smtClean="0">
                <a:solidFill>
                  <a:srgbClr val="CC0000"/>
                </a:solidFill>
              </a:rPr>
              <a:t>Assimilate</a:t>
            </a:r>
          </a:p>
          <a:p>
            <a:pPr lvl="1">
              <a:lnSpc>
                <a:spcPct val="90000"/>
              </a:lnSpc>
            </a:pPr>
            <a:r>
              <a:rPr lang="en-US" sz="2100" dirty="0" smtClean="0">
                <a:solidFill>
                  <a:schemeClr val="tx1"/>
                </a:solidFill>
              </a:rPr>
              <a:t>use compounds in the body</a:t>
            </a:r>
          </a:p>
          <a:p>
            <a:pPr eaLnBrk="1" hangingPunct="1">
              <a:lnSpc>
                <a:spcPct val="90000"/>
              </a:lnSpc>
            </a:pPr>
            <a:r>
              <a:rPr lang="en-US" sz="2400" u="sng" dirty="0" err="1" smtClean="0">
                <a:solidFill>
                  <a:srgbClr val="CC0000"/>
                </a:solidFill>
              </a:rPr>
              <a:t>Egestion</a:t>
            </a:r>
            <a:endParaRPr lang="en-US" sz="2400" dirty="0" smtClean="0"/>
          </a:p>
          <a:p>
            <a:pPr lvl="1" eaLnBrk="1" hangingPunct="1">
              <a:lnSpc>
                <a:spcPct val="90000"/>
              </a:lnSpc>
            </a:pPr>
            <a:r>
              <a:rPr lang="en-US" sz="2000" dirty="0" smtClean="0"/>
              <a:t>undigested </a:t>
            </a:r>
            <a:r>
              <a:rPr lang="en-US" sz="2000" u="sng" dirty="0" smtClean="0"/>
              <a:t>extracellular</a:t>
            </a:r>
            <a:r>
              <a:rPr lang="en-US" sz="2000" dirty="0" smtClean="0"/>
              <a:t> material passes out of digestive system (ex: cellulose in humans)</a:t>
            </a:r>
          </a:p>
        </p:txBody>
      </p:sp>
      <p:pic>
        <p:nvPicPr>
          <p:cNvPr id="7172" name="Picture 1028" descr="41-10-IntracellDigest-L"/>
          <p:cNvPicPr>
            <a:picLocks noChangeAspect="1" noChangeArrowheads="1"/>
          </p:cNvPicPr>
          <p:nvPr/>
        </p:nvPicPr>
        <p:blipFill>
          <a:blip r:embed="rId5" cstate="print"/>
          <a:srcRect/>
          <a:stretch>
            <a:fillRect/>
          </a:stretch>
        </p:blipFill>
        <p:spPr bwMode="auto">
          <a:xfrm>
            <a:off x="6646863" y="404813"/>
            <a:ext cx="1900237" cy="2741612"/>
          </a:xfrm>
          <a:prstGeom prst="rect">
            <a:avLst/>
          </a:prstGeom>
          <a:noFill/>
          <a:ln w="9525">
            <a:noFill/>
            <a:miter lim="800000"/>
            <a:headEnd/>
            <a:tailEnd/>
          </a:ln>
        </p:spPr>
      </p:pic>
      <p:sp>
        <p:nvSpPr>
          <p:cNvPr id="484357" name="Rectangle 1029"/>
          <p:cNvSpPr>
            <a:spLocks noChangeArrowheads="1"/>
          </p:cNvSpPr>
          <p:nvPr/>
        </p:nvSpPr>
        <p:spPr bwMode="auto">
          <a:xfrm>
            <a:off x="6686550" y="3008313"/>
            <a:ext cx="1831975" cy="581025"/>
          </a:xfrm>
          <a:prstGeom prst="rect">
            <a:avLst/>
          </a:prstGeom>
          <a:solidFill>
            <a:srgbClr val="FFCC18"/>
          </a:solidFill>
          <a:ln w="9525">
            <a:noFill/>
            <a:miter lim="800000"/>
            <a:headEnd/>
            <a:tailEnd/>
          </a:ln>
        </p:spPr>
        <p:txBody>
          <a:bodyPr anchor="ctr">
            <a:spAutoFit/>
          </a:bodyPr>
          <a:lstStyle/>
          <a:p>
            <a:pPr>
              <a:lnSpc>
                <a:spcPct val="80000"/>
              </a:lnSpc>
            </a:pPr>
            <a:r>
              <a:rPr lang="en-US" sz="2000" b="1">
                <a:solidFill>
                  <a:srgbClr val="0F116A"/>
                </a:solidFill>
              </a:rPr>
              <a:t>intracellular</a:t>
            </a:r>
            <a:br>
              <a:rPr lang="en-US" sz="2000" b="1">
                <a:solidFill>
                  <a:srgbClr val="0F116A"/>
                </a:solidFill>
              </a:rPr>
            </a:br>
            <a:r>
              <a:rPr lang="en-US" sz="2000" b="1">
                <a:solidFill>
                  <a:srgbClr val="0F116A"/>
                </a:solidFill>
              </a:rPr>
              <a:t>digestion</a:t>
            </a:r>
          </a:p>
        </p:txBody>
      </p:sp>
      <p:pic>
        <p:nvPicPr>
          <p:cNvPr id="7174" name="Picture 1030" descr="41-11-ExtraCellDigest-L"/>
          <p:cNvPicPr>
            <a:picLocks noChangeAspect="1" noChangeArrowheads="1"/>
          </p:cNvPicPr>
          <p:nvPr/>
        </p:nvPicPr>
        <p:blipFill>
          <a:blip r:embed="rId6" cstate="print"/>
          <a:srcRect/>
          <a:stretch>
            <a:fillRect/>
          </a:stretch>
        </p:blipFill>
        <p:spPr bwMode="auto">
          <a:xfrm>
            <a:off x="6553200" y="3690072"/>
            <a:ext cx="2141538" cy="2710728"/>
          </a:xfrm>
          <a:prstGeom prst="rect">
            <a:avLst/>
          </a:prstGeom>
          <a:noFill/>
          <a:ln w="9525">
            <a:noFill/>
            <a:miter lim="800000"/>
            <a:headEnd/>
            <a:tailEnd/>
          </a:ln>
        </p:spPr>
      </p:pic>
      <p:sp>
        <p:nvSpPr>
          <p:cNvPr id="484359" name="Rectangle 1031"/>
          <p:cNvSpPr>
            <a:spLocks noChangeArrowheads="1"/>
          </p:cNvSpPr>
          <p:nvPr/>
        </p:nvSpPr>
        <p:spPr bwMode="auto">
          <a:xfrm>
            <a:off x="6586538" y="6261100"/>
            <a:ext cx="2066925" cy="581025"/>
          </a:xfrm>
          <a:prstGeom prst="rect">
            <a:avLst/>
          </a:prstGeom>
          <a:solidFill>
            <a:srgbClr val="FFCC18"/>
          </a:solidFill>
          <a:ln w="9525">
            <a:noFill/>
            <a:miter lim="800000"/>
            <a:headEnd/>
            <a:tailEnd/>
          </a:ln>
        </p:spPr>
        <p:txBody>
          <a:bodyPr anchor="ctr">
            <a:spAutoFit/>
          </a:bodyPr>
          <a:lstStyle/>
          <a:p>
            <a:pPr>
              <a:lnSpc>
                <a:spcPct val="80000"/>
              </a:lnSpc>
            </a:pPr>
            <a:r>
              <a:rPr lang="en-US" sz="2000" b="1">
                <a:solidFill>
                  <a:srgbClr val="0F116A"/>
                </a:solidFill>
              </a:rPr>
              <a:t>extracellular</a:t>
            </a:r>
            <a:br>
              <a:rPr lang="en-US" sz="2000" b="1">
                <a:solidFill>
                  <a:srgbClr val="0F116A"/>
                </a:solidFill>
              </a:rPr>
            </a:br>
            <a:r>
              <a:rPr lang="en-US" sz="2000" b="1">
                <a:solidFill>
                  <a:srgbClr val="0F116A"/>
                </a:solidFill>
              </a:rPr>
              <a:t>digestion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4355">
                                            <p:txEl>
                                              <p:pRg st="0" end="0"/>
                                            </p:txEl>
                                          </p:spTgt>
                                        </p:tgtEl>
                                        <p:attrNameLst>
                                          <p:attrName>style.visibility</p:attrName>
                                        </p:attrNameLst>
                                      </p:cBhvr>
                                      <p:to>
                                        <p:strVal val="visible"/>
                                      </p:to>
                                    </p:set>
                                    <p:anim calcmode="lin" valueType="num">
                                      <p:cBhvr additive="base">
                                        <p:cTn id="7" dur="500" fill="hold"/>
                                        <p:tgtEl>
                                          <p:spTgt spid="4843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43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4355">
                                            <p:txEl>
                                              <p:pRg st="1" end="1"/>
                                            </p:txEl>
                                          </p:spTgt>
                                        </p:tgtEl>
                                        <p:attrNameLst>
                                          <p:attrName>style.visibility</p:attrName>
                                        </p:attrNameLst>
                                      </p:cBhvr>
                                      <p:to>
                                        <p:strVal val="visible"/>
                                      </p:to>
                                    </p:set>
                                    <p:anim calcmode="lin" valueType="num">
                                      <p:cBhvr additive="base">
                                        <p:cTn id="13" dur="500" fill="hold"/>
                                        <p:tgtEl>
                                          <p:spTgt spid="4843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435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4355">
                                            <p:txEl>
                                              <p:pRg st="2" end="2"/>
                                            </p:txEl>
                                          </p:spTgt>
                                        </p:tgtEl>
                                        <p:attrNameLst>
                                          <p:attrName>style.visibility</p:attrName>
                                        </p:attrNameLst>
                                      </p:cBhvr>
                                      <p:to>
                                        <p:strVal val="visible"/>
                                      </p:to>
                                    </p:set>
                                    <p:anim calcmode="lin" valueType="num">
                                      <p:cBhvr additive="base">
                                        <p:cTn id="19" dur="500" fill="hold"/>
                                        <p:tgtEl>
                                          <p:spTgt spid="4843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435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4355">
                                            <p:txEl>
                                              <p:pRg st="3" end="3"/>
                                            </p:txEl>
                                          </p:spTgt>
                                        </p:tgtEl>
                                        <p:attrNameLst>
                                          <p:attrName>style.visibility</p:attrName>
                                        </p:attrNameLst>
                                      </p:cBhvr>
                                      <p:to>
                                        <p:strVal val="visible"/>
                                      </p:to>
                                    </p:set>
                                    <p:anim calcmode="lin" valueType="num">
                                      <p:cBhvr additive="base">
                                        <p:cTn id="25" dur="500" fill="hold"/>
                                        <p:tgtEl>
                                          <p:spTgt spid="4843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8435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84355">
                                            <p:txEl>
                                              <p:pRg st="4" end="4"/>
                                            </p:txEl>
                                          </p:spTgt>
                                        </p:tgtEl>
                                        <p:attrNameLst>
                                          <p:attrName>style.visibility</p:attrName>
                                        </p:attrNameLst>
                                      </p:cBhvr>
                                      <p:to>
                                        <p:strVal val="visible"/>
                                      </p:to>
                                    </p:set>
                                    <p:anim calcmode="lin" valueType="num">
                                      <p:cBhvr additive="base">
                                        <p:cTn id="31" dur="500" fill="hold"/>
                                        <p:tgtEl>
                                          <p:spTgt spid="4843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435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84355">
                                            <p:txEl>
                                              <p:pRg st="5" end="5"/>
                                            </p:txEl>
                                          </p:spTgt>
                                        </p:tgtEl>
                                        <p:attrNameLst>
                                          <p:attrName>style.visibility</p:attrName>
                                        </p:attrNameLst>
                                      </p:cBhvr>
                                      <p:to>
                                        <p:strVal val="visible"/>
                                      </p:to>
                                    </p:set>
                                    <p:anim calcmode="lin" valueType="num">
                                      <p:cBhvr additive="base">
                                        <p:cTn id="37" dur="500" fill="hold"/>
                                        <p:tgtEl>
                                          <p:spTgt spid="4843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8435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84355">
                                            <p:txEl>
                                              <p:pRg st="6" end="6"/>
                                            </p:txEl>
                                          </p:spTgt>
                                        </p:tgtEl>
                                        <p:attrNameLst>
                                          <p:attrName>style.visibility</p:attrName>
                                        </p:attrNameLst>
                                      </p:cBhvr>
                                      <p:to>
                                        <p:strVal val="visible"/>
                                      </p:to>
                                    </p:set>
                                    <p:anim calcmode="lin" valueType="num">
                                      <p:cBhvr additive="base">
                                        <p:cTn id="43" dur="500" fill="hold"/>
                                        <p:tgtEl>
                                          <p:spTgt spid="48435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8435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84355">
                                            <p:txEl>
                                              <p:pRg st="7" end="7"/>
                                            </p:txEl>
                                          </p:spTgt>
                                        </p:tgtEl>
                                        <p:attrNameLst>
                                          <p:attrName>style.visibility</p:attrName>
                                        </p:attrNameLst>
                                      </p:cBhvr>
                                      <p:to>
                                        <p:strVal val="visible"/>
                                      </p:to>
                                    </p:set>
                                    <p:anim calcmode="lin" valueType="num">
                                      <p:cBhvr additive="base">
                                        <p:cTn id="49" dur="500" fill="hold"/>
                                        <p:tgtEl>
                                          <p:spTgt spid="48435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8435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84355">
                                            <p:txEl>
                                              <p:pRg st="8" end="8"/>
                                            </p:txEl>
                                          </p:spTgt>
                                        </p:tgtEl>
                                        <p:attrNameLst>
                                          <p:attrName>style.visibility</p:attrName>
                                        </p:attrNameLst>
                                      </p:cBhvr>
                                      <p:to>
                                        <p:strVal val="visible"/>
                                      </p:to>
                                    </p:set>
                                    <p:anim calcmode="lin" valueType="num">
                                      <p:cBhvr additive="base">
                                        <p:cTn id="55" dur="500" fill="hold"/>
                                        <p:tgtEl>
                                          <p:spTgt spid="48435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8435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84355">
                                            <p:txEl>
                                              <p:pRg st="9" end="9"/>
                                            </p:txEl>
                                          </p:spTgt>
                                        </p:tgtEl>
                                        <p:attrNameLst>
                                          <p:attrName>style.visibility</p:attrName>
                                        </p:attrNameLst>
                                      </p:cBhvr>
                                      <p:to>
                                        <p:strVal val="visible"/>
                                      </p:to>
                                    </p:set>
                                    <p:anim calcmode="lin" valueType="num">
                                      <p:cBhvr additive="base">
                                        <p:cTn id="61" dur="500" fill="hold"/>
                                        <p:tgtEl>
                                          <p:spTgt spid="48435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84355">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84355">
                                            <p:txEl>
                                              <p:pRg st="10" end="10"/>
                                            </p:txEl>
                                          </p:spTgt>
                                        </p:tgtEl>
                                        <p:attrNameLst>
                                          <p:attrName>style.visibility</p:attrName>
                                        </p:attrNameLst>
                                      </p:cBhvr>
                                      <p:to>
                                        <p:strVal val="visible"/>
                                      </p:to>
                                    </p:set>
                                    <p:anim calcmode="lin" valueType="num">
                                      <p:cBhvr additive="base">
                                        <p:cTn id="67" dur="500" fill="hold"/>
                                        <p:tgtEl>
                                          <p:spTgt spid="484355">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84355">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84355">
                                            <p:txEl>
                                              <p:pRg st="11" end="11"/>
                                            </p:txEl>
                                          </p:spTgt>
                                        </p:tgtEl>
                                        <p:attrNameLst>
                                          <p:attrName>style.visibility</p:attrName>
                                        </p:attrNameLst>
                                      </p:cBhvr>
                                      <p:to>
                                        <p:strVal val="visible"/>
                                      </p:to>
                                    </p:set>
                                    <p:anim calcmode="lin" valueType="num">
                                      <p:cBhvr additive="base">
                                        <p:cTn id="73" dur="500" fill="hold"/>
                                        <p:tgtEl>
                                          <p:spTgt spid="484355">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84355">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
                                        </p:tgtEl>
                                      </p:cMediaNode>
                                    </p:audio>
                                  </p:sub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84355">
                                            <p:txEl>
                                              <p:pRg st="12" end="12"/>
                                            </p:txEl>
                                          </p:spTgt>
                                        </p:tgtEl>
                                        <p:attrNameLst>
                                          <p:attrName>style.visibility</p:attrName>
                                        </p:attrNameLst>
                                      </p:cBhvr>
                                      <p:to>
                                        <p:strVal val="visible"/>
                                      </p:to>
                                    </p:set>
                                    <p:anim calcmode="lin" valueType="num">
                                      <p:cBhvr additive="base">
                                        <p:cTn id="79" dur="500" fill="hold"/>
                                        <p:tgtEl>
                                          <p:spTgt spid="484355">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84355">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3" name="Whoosh"/>
                                        </p:tgtEl>
                                      </p:cMediaNode>
                                    </p:audio>
                                  </p:subTnLst>
                                </p:cTn>
                              </p:par>
                              <p:par>
                                <p:cTn id="81" presetID="2" presetClass="entr" presetSubtype="8" fill="hold" grpId="0" nodeType="withEffect">
                                  <p:stCondLst>
                                    <p:cond delay="0"/>
                                  </p:stCondLst>
                                  <p:childTnLst>
                                    <p:set>
                                      <p:cBhvr>
                                        <p:cTn id="82" dur="1" fill="hold">
                                          <p:stCondLst>
                                            <p:cond delay="0"/>
                                          </p:stCondLst>
                                        </p:cTn>
                                        <p:tgtEl>
                                          <p:spTgt spid="484355">
                                            <p:txEl>
                                              <p:pRg st="13" end="13"/>
                                            </p:txEl>
                                          </p:spTgt>
                                        </p:tgtEl>
                                        <p:attrNameLst>
                                          <p:attrName>style.visibility</p:attrName>
                                        </p:attrNameLst>
                                      </p:cBhvr>
                                      <p:to>
                                        <p:strVal val="visible"/>
                                      </p:to>
                                    </p:set>
                                    <p:anim calcmode="lin" valueType="num">
                                      <p:cBhvr additive="base">
                                        <p:cTn id="83" dur="500" fill="hold"/>
                                        <p:tgtEl>
                                          <p:spTgt spid="484355">
                                            <p:txEl>
                                              <p:pRg st="13" end="13"/>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484355">
                                            <p:txEl>
                                              <p:pRg st="13" end="1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1"/>
                                            </p:cond>
                                          </p:stCondLst>
                                          <p:endCondLst>
                                            <p:cond evt="onStopAudio" delay="0">
                                              <p:tgtEl>
                                                <p:sldTgt/>
                                              </p:tgtEl>
                                            </p:cond>
                                          </p:endCondLst>
                                        </p:cTn>
                                        <p:tgtEl>
                                          <p:sndTgt r:embed="rId3" name="Whoosh"/>
                                        </p:tgtEl>
                                      </p:cMediaNode>
                                    </p:audio>
                                  </p:sub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484355">
                                            <p:txEl>
                                              <p:pRg st="14" end="14"/>
                                            </p:txEl>
                                          </p:spTgt>
                                        </p:tgtEl>
                                        <p:attrNameLst>
                                          <p:attrName>style.visibility</p:attrName>
                                        </p:attrNameLst>
                                      </p:cBhvr>
                                      <p:to>
                                        <p:strVal val="visible"/>
                                      </p:to>
                                    </p:set>
                                    <p:anim calcmode="lin" valueType="num">
                                      <p:cBhvr additive="base">
                                        <p:cTn id="89" dur="500" fill="hold"/>
                                        <p:tgtEl>
                                          <p:spTgt spid="484355">
                                            <p:txEl>
                                              <p:pRg st="14" end="14"/>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484355">
                                            <p:txEl>
                                              <p:pRg st="14" end="1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7"/>
                                            </p:cond>
                                          </p:stCondLst>
                                          <p:endCondLst>
                                            <p:cond evt="onStopAudio" delay="0">
                                              <p:tgtEl>
                                                <p:sldTgt/>
                                              </p:tgtEl>
                                            </p:cond>
                                          </p:endCondLst>
                                        </p:cTn>
                                        <p:tgtEl>
                                          <p:sndTgt r:embed="rId3" name="Whoosh"/>
                                        </p:tgtEl>
                                      </p:cMediaNode>
                                    </p:audio>
                                  </p:sub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484355">
                                            <p:txEl>
                                              <p:pRg st="15" end="15"/>
                                            </p:txEl>
                                          </p:spTgt>
                                        </p:tgtEl>
                                        <p:attrNameLst>
                                          <p:attrName>style.visibility</p:attrName>
                                        </p:attrNameLst>
                                      </p:cBhvr>
                                      <p:to>
                                        <p:strVal val="visible"/>
                                      </p:to>
                                    </p:set>
                                    <p:anim calcmode="lin" valueType="num">
                                      <p:cBhvr additive="base">
                                        <p:cTn id="95" dur="500" fill="hold"/>
                                        <p:tgtEl>
                                          <p:spTgt spid="484355">
                                            <p:txEl>
                                              <p:pRg st="15" end="15"/>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84355">
                                            <p:txEl>
                                              <p:pRg st="15" end="1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3"/>
                                            </p:cond>
                                          </p:stCondLst>
                                          <p:endCondLst>
                                            <p:cond evt="onStopAudio" delay="0">
                                              <p:tgtEl>
                                                <p:sldTgt/>
                                              </p:tgtEl>
                                            </p:cond>
                                          </p:endCondLst>
                                        </p:cTn>
                                        <p:tgtEl>
                                          <p:sndTgt r:embed="rId3" name="Whoosh"/>
                                        </p:tgtEl>
                                      </p:cMediaNode>
                                    </p:audio>
                                  </p:sub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4357"/>
                                        </p:tgtEl>
                                        <p:attrNameLst>
                                          <p:attrName>style.visibility</p:attrName>
                                        </p:attrNameLst>
                                      </p:cBhvr>
                                      <p:to>
                                        <p:strVal val="visible"/>
                                      </p:to>
                                    </p:set>
                                    <p:animEffect transition="in" filter="wipe(left)">
                                      <p:cBhvr>
                                        <p:cTn id="101" dur="500"/>
                                        <p:tgtEl>
                                          <p:spTgt spid="484357"/>
                                        </p:tgtEl>
                                      </p:cBhvr>
                                    </p:animEffect>
                                  </p:childTnLst>
                                  <p:subTnLst>
                                    <p:audio>
                                      <p:cMediaNode>
                                        <p:cTn display="0" masterRel="sameClick">
                                          <p:stCondLst>
                                            <p:cond evt="begin" delay="0">
                                              <p:tn val="99"/>
                                            </p:cond>
                                          </p:stCondLst>
                                          <p:endCondLst>
                                            <p:cond evt="onStopAudio" delay="0">
                                              <p:tgtEl>
                                                <p:sldTgt/>
                                              </p:tgtEl>
                                            </p:cond>
                                          </p:endCondLst>
                                        </p:cTn>
                                        <p:tgtEl>
                                          <p:sndTgt r:embed="rId4" name="Vibro Up"/>
                                        </p:tgtEl>
                                      </p:cMediaNode>
                                    </p:audio>
                                  </p:sub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484359"/>
                                        </p:tgtEl>
                                        <p:attrNameLst>
                                          <p:attrName>style.visibility</p:attrName>
                                        </p:attrNameLst>
                                      </p:cBhvr>
                                      <p:to>
                                        <p:strVal val="visible"/>
                                      </p:to>
                                    </p:set>
                                    <p:animEffect transition="in" filter="wipe(left)">
                                      <p:cBhvr>
                                        <p:cTn id="106" dur="500"/>
                                        <p:tgtEl>
                                          <p:spTgt spid="484359"/>
                                        </p:tgtEl>
                                      </p:cBhvr>
                                    </p:animEffect>
                                  </p:childTnLst>
                                  <p:subTnLst>
                                    <p:audio>
                                      <p:cMediaNode>
                                        <p:cTn display="0" masterRel="sameClick">
                                          <p:stCondLst>
                                            <p:cond evt="begin" delay="0">
                                              <p:tn val="104"/>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5" grpId="0" build="p" autoUpdateAnimBg="0"/>
      <p:bldP spid="484357" grpId="0" animBg="1" autoUpdateAnimBg="0"/>
      <p:bldP spid="484359"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Heterotrophic Nutrition</a:t>
            </a: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err="1" smtClean="0"/>
              <a:t>Holozoic</a:t>
            </a:r>
            <a:r>
              <a:rPr lang="en-US" b="1" dirty="0" smtClean="0"/>
              <a:t>  feeders</a:t>
            </a:r>
            <a:r>
              <a:rPr lang="en-US" dirty="0" smtClean="0"/>
              <a:t>:  </a:t>
            </a:r>
          </a:p>
          <a:p>
            <a:pPr lvl="1"/>
            <a:r>
              <a:rPr lang="en-US" dirty="0" smtClean="0"/>
              <a:t>Take food into their bodies and break is down during digestion</a:t>
            </a:r>
          </a:p>
          <a:p>
            <a:pPr lvl="1"/>
            <a:r>
              <a:rPr lang="en-US" dirty="0" smtClean="0"/>
              <a:t>Have </a:t>
            </a:r>
            <a:r>
              <a:rPr lang="en-US" dirty="0" err="1" smtClean="0"/>
              <a:t>specialised</a:t>
            </a:r>
            <a:r>
              <a:rPr lang="en-US" dirty="0" smtClean="0"/>
              <a:t> organs in a digestive system (gut)</a:t>
            </a:r>
          </a:p>
          <a:p>
            <a:pPr lvl="1"/>
            <a:r>
              <a:rPr lang="en-US" dirty="0" smtClean="0"/>
              <a:t>After digestion, the nutrients are absorbed into the body</a:t>
            </a:r>
          </a:p>
          <a:p>
            <a:endParaRPr lang="en-US" dirty="0" smtClean="0"/>
          </a:p>
          <a:p>
            <a:r>
              <a:rPr lang="en-US" b="1" dirty="0" smtClean="0"/>
              <a:t>Saprophytes (</a:t>
            </a:r>
            <a:r>
              <a:rPr lang="en-US" b="1" dirty="0" err="1" smtClean="0"/>
              <a:t>saprobionts</a:t>
            </a:r>
            <a:r>
              <a:rPr lang="en-US" b="1" dirty="0" smtClean="0"/>
              <a:t>):</a:t>
            </a:r>
          </a:p>
          <a:p>
            <a:pPr lvl="1"/>
            <a:r>
              <a:rPr lang="en-US" dirty="0" smtClean="0"/>
              <a:t>Fungi and some bacteria</a:t>
            </a:r>
          </a:p>
          <a:p>
            <a:pPr lvl="1"/>
            <a:r>
              <a:rPr lang="en-US" dirty="0" smtClean="0"/>
              <a:t>Feed on dead or decaying matter</a:t>
            </a:r>
          </a:p>
          <a:p>
            <a:pPr lvl="1"/>
            <a:r>
              <a:rPr lang="en-US" dirty="0" smtClean="0"/>
              <a:t>No </a:t>
            </a:r>
            <a:r>
              <a:rPr lang="en-US" dirty="0" err="1" smtClean="0"/>
              <a:t>specialised</a:t>
            </a:r>
            <a:r>
              <a:rPr lang="en-US" dirty="0" smtClean="0"/>
              <a:t> digestive system</a:t>
            </a:r>
          </a:p>
          <a:p>
            <a:pPr lvl="1"/>
            <a:r>
              <a:rPr lang="en-US" dirty="0" smtClean="0"/>
              <a:t>Secrete enzymes onto the food source outside their body for </a:t>
            </a:r>
            <a:r>
              <a:rPr lang="en-US" b="1" dirty="0" smtClean="0"/>
              <a:t>extra-cellular digestion </a:t>
            </a:r>
            <a:r>
              <a:rPr lang="en-US" dirty="0" smtClean="0"/>
              <a:t>and absorb the soluble products by diffusion</a:t>
            </a:r>
          </a:p>
          <a:p>
            <a:pPr lvl="2"/>
            <a:r>
              <a:rPr lang="en-US" dirty="0" smtClean="0"/>
              <a:t>(enzymes include protease, amylase, lipase, </a:t>
            </a:r>
            <a:r>
              <a:rPr lang="en-US" dirty="0" err="1" smtClean="0"/>
              <a:t>cellulase</a:t>
            </a:r>
            <a:r>
              <a:rPr lang="en-US" dirty="0" smtClean="0"/>
              <a:t>)</a:t>
            </a:r>
          </a:p>
          <a:p>
            <a:pPr lvl="1"/>
            <a:r>
              <a:rPr lang="en-US" dirty="0" smtClean="0"/>
              <a:t>Some are </a:t>
            </a:r>
            <a:r>
              <a:rPr lang="en-US" b="1" dirty="0" smtClean="0"/>
              <a:t>decomposers</a:t>
            </a:r>
            <a:r>
              <a:rPr lang="en-US" dirty="0" smtClean="0"/>
              <a:t> and help to recycle nutrients in the ecosystem</a:t>
            </a:r>
          </a:p>
        </p:txBody>
      </p:sp>
      <p:pic>
        <p:nvPicPr>
          <p:cNvPr id="64514" name="Picture 2" descr="http://0.gravatar.com/avatar/366cf481110bb61915561dd3272481d0?size=420"/>
          <p:cNvPicPr>
            <a:picLocks noChangeAspect="1" noChangeArrowheads="1"/>
          </p:cNvPicPr>
          <p:nvPr/>
        </p:nvPicPr>
        <p:blipFill>
          <a:blip r:embed="rId2" cstate="print"/>
          <a:srcRect/>
          <a:stretch>
            <a:fillRect/>
          </a:stretch>
        </p:blipFill>
        <p:spPr bwMode="auto">
          <a:xfrm>
            <a:off x="7467600" y="1905000"/>
            <a:ext cx="1233487" cy="1233488"/>
          </a:xfrm>
          <a:prstGeom prst="rect">
            <a:avLst/>
          </a:prstGeom>
          <a:noFill/>
        </p:spPr>
      </p:pic>
      <p:pic>
        <p:nvPicPr>
          <p:cNvPr id="64516" name="Picture 4" descr="http://t3.gstatic.com/images?q=tbn:ANd9GcQWQbaNXa4ZFKNW5EJtDfhjVNXqM_EwtLdGEJLFmE5SgOo8SUy22zY2FuDO"/>
          <p:cNvPicPr>
            <a:picLocks noChangeAspect="1" noChangeArrowheads="1"/>
          </p:cNvPicPr>
          <p:nvPr/>
        </p:nvPicPr>
        <p:blipFill>
          <a:blip r:embed="rId3" cstate="print"/>
          <a:srcRect/>
          <a:stretch>
            <a:fillRect/>
          </a:stretch>
        </p:blipFill>
        <p:spPr bwMode="auto">
          <a:xfrm>
            <a:off x="4953000" y="3124200"/>
            <a:ext cx="1580948" cy="11049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229600" cy="5090160"/>
          </a:xfrm>
        </p:spPr>
        <p:txBody>
          <a:bodyPr>
            <a:normAutofit lnSpcReduction="10000"/>
          </a:bodyPr>
          <a:lstStyle/>
          <a:p>
            <a:r>
              <a:rPr lang="en-US" b="1" dirty="0" smtClean="0"/>
              <a:t>Parasites:</a:t>
            </a:r>
          </a:p>
          <a:p>
            <a:pPr lvl="1"/>
            <a:r>
              <a:rPr lang="en-US" dirty="0" smtClean="0"/>
              <a:t>Highly </a:t>
            </a:r>
            <a:r>
              <a:rPr lang="en-US" dirty="0" err="1" smtClean="0"/>
              <a:t>specialised</a:t>
            </a:r>
            <a:r>
              <a:rPr lang="en-US" dirty="0" smtClean="0"/>
              <a:t> organisms</a:t>
            </a:r>
          </a:p>
          <a:p>
            <a:pPr lvl="1"/>
            <a:r>
              <a:rPr lang="en-US" dirty="0" smtClean="0"/>
              <a:t>Feed on other living organisms (a </a:t>
            </a:r>
            <a:r>
              <a:rPr lang="en-US" b="1" dirty="0" smtClean="0"/>
              <a:t>host</a:t>
            </a:r>
            <a:r>
              <a:rPr lang="en-US" dirty="0" smtClean="0"/>
              <a:t>)</a:t>
            </a:r>
          </a:p>
          <a:p>
            <a:pPr lvl="1"/>
            <a:r>
              <a:rPr lang="en-US" dirty="0" smtClean="0"/>
              <a:t>Some live inside the host (</a:t>
            </a:r>
            <a:r>
              <a:rPr lang="en-US" dirty="0" err="1" smtClean="0"/>
              <a:t>endoparasites</a:t>
            </a:r>
            <a:r>
              <a:rPr lang="en-US" dirty="0" smtClean="0"/>
              <a:t>) other live on the outside (</a:t>
            </a:r>
            <a:r>
              <a:rPr lang="en-US" dirty="0" err="1" smtClean="0"/>
              <a:t>ectoparasites</a:t>
            </a:r>
            <a:r>
              <a:rPr lang="en-US" dirty="0" smtClean="0"/>
              <a:t>)</a:t>
            </a:r>
          </a:p>
          <a:p>
            <a:pPr lvl="1"/>
            <a:r>
              <a:rPr lang="en-US" dirty="0" smtClean="0"/>
              <a:t>The host is always harmed </a:t>
            </a:r>
          </a:p>
          <a:p>
            <a:pPr lvl="1"/>
            <a:r>
              <a:rPr lang="en-US" dirty="0" smtClean="0"/>
              <a:t>Ex: tapeworm, potato blight (fungus), plasmodium (causes malaria) </a:t>
            </a:r>
          </a:p>
          <a:p>
            <a:r>
              <a:rPr lang="en-US" b="1" dirty="0" smtClean="0"/>
              <a:t>Mutualism (symbiosis)</a:t>
            </a:r>
            <a:r>
              <a:rPr lang="en-US" dirty="0" smtClean="0"/>
              <a:t>:</a:t>
            </a:r>
          </a:p>
          <a:p>
            <a:pPr lvl="1"/>
            <a:r>
              <a:rPr lang="en-US" dirty="0" smtClean="0"/>
              <a:t>2 different species live in a helpful relationship </a:t>
            </a:r>
          </a:p>
          <a:p>
            <a:pPr lvl="1"/>
            <a:r>
              <a:rPr lang="en-US" dirty="0" smtClean="0"/>
              <a:t>Ex: cows use bacteria in their stomach to help digest cellulose and the bacteria gain nutrients from the broken plant material for growth and energy</a:t>
            </a:r>
            <a:endParaRPr lang="en-US" dirty="0"/>
          </a:p>
        </p:txBody>
      </p:sp>
      <p:pic>
        <p:nvPicPr>
          <p:cNvPr id="63490" name="Picture 2" descr="http://www.nativeremedies.com/petalive/images/design/ailmentParasites.jpg"/>
          <p:cNvPicPr>
            <a:picLocks noChangeAspect="1" noChangeArrowheads="1"/>
          </p:cNvPicPr>
          <p:nvPr/>
        </p:nvPicPr>
        <p:blipFill>
          <a:blip r:embed="rId2" cstate="print"/>
          <a:srcRect/>
          <a:stretch>
            <a:fillRect/>
          </a:stretch>
        </p:blipFill>
        <p:spPr bwMode="auto">
          <a:xfrm>
            <a:off x="6248400" y="228600"/>
            <a:ext cx="1666875" cy="1952625"/>
          </a:xfrm>
          <a:prstGeom prst="rect">
            <a:avLst/>
          </a:prstGeom>
          <a:noFill/>
        </p:spPr>
      </p:pic>
      <p:pic>
        <p:nvPicPr>
          <p:cNvPr id="63492" name="Picture 4" descr="http://www.saburchill.com/ans02/images/180807033.jpg"/>
          <p:cNvPicPr>
            <a:picLocks noChangeAspect="1" noChangeArrowheads="1"/>
          </p:cNvPicPr>
          <p:nvPr/>
        </p:nvPicPr>
        <p:blipFill>
          <a:blip r:embed="rId3" cstate="print"/>
          <a:srcRect/>
          <a:stretch>
            <a:fillRect/>
          </a:stretch>
        </p:blipFill>
        <p:spPr bwMode="auto">
          <a:xfrm>
            <a:off x="5943600" y="5489534"/>
            <a:ext cx="1901825" cy="129226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95400" y="0"/>
            <a:ext cx="7772400" cy="1143000"/>
          </a:xfrm>
        </p:spPr>
        <p:txBody>
          <a:bodyPr/>
          <a:lstStyle/>
          <a:p>
            <a:pPr eaLnBrk="1" hangingPunct="1"/>
            <a:r>
              <a:rPr lang="en-US" dirty="0" smtClean="0"/>
              <a:t>How do animals get their food?</a:t>
            </a:r>
          </a:p>
        </p:txBody>
      </p:sp>
      <p:pic>
        <p:nvPicPr>
          <p:cNvPr id="478211" name="Picture 3" descr="41-06-SuspensionFeeding"/>
          <p:cNvPicPr>
            <a:picLocks noChangeAspect="1" noChangeArrowheads="1"/>
          </p:cNvPicPr>
          <p:nvPr/>
        </p:nvPicPr>
        <p:blipFill>
          <a:blip r:embed="rId5" cstate="print"/>
          <a:srcRect/>
          <a:stretch>
            <a:fillRect/>
          </a:stretch>
        </p:blipFill>
        <p:spPr bwMode="auto">
          <a:xfrm>
            <a:off x="836613" y="1336675"/>
            <a:ext cx="3656012" cy="2420938"/>
          </a:xfrm>
          <a:prstGeom prst="rect">
            <a:avLst/>
          </a:prstGeom>
          <a:noFill/>
          <a:ln w="9525">
            <a:noFill/>
            <a:miter lim="800000"/>
            <a:headEnd/>
            <a:tailEnd/>
          </a:ln>
        </p:spPr>
      </p:pic>
      <p:pic>
        <p:nvPicPr>
          <p:cNvPr id="478212" name="Picture 4" descr="41-07-SubstrateFeeder"/>
          <p:cNvPicPr>
            <a:picLocks noChangeAspect="1" noChangeArrowheads="1"/>
          </p:cNvPicPr>
          <p:nvPr/>
        </p:nvPicPr>
        <p:blipFill>
          <a:blip r:embed="rId6" cstate="print"/>
          <a:srcRect/>
          <a:stretch>
            <a:fillRect/>
          </a:stretch>
        </p:blipFill>
        <p:spPr bwMode="auto">
          <a:xfrm>
            <a:off x="4637088" y="1336675"/>
            <a:ext cx="3656012" cy="2430463"/>
          </a:xfrm>
          <a:prstGeom prst="rect">
            <a:avLst/>
          </a:prstGeom>
          <a:noFill/>
          <a:ln w="9525">
            <a:noFill/>
            <a:miter lim="800000"/>
            <a:headEnd/>
            <a:tailEnd/>
          </a:ln>
        </p:spPr>
      </p:pic>
      <p:pic>
        <p:nvPicPr>
          <p:cNvPr id="478213" name="Picture 5" descr="41-08-Mosquito"/>
          <p:cNvPicPr>
            <a:picLocks noChangeAspect="1" noChangeArrowheads="1"/>
          </p:cNvPicPr>
          <p:nvPr/>
        </p:nvPicPr>
        <p:blipFill>
          <a:blip r:embed="rId7" cstate="print"/>
          <a:srcRect/>
          <a:stretch>
            <a:fillRect/>
          </a:stretch>
        </p:blipFill>
        <p:spPr bwMode="auto">
          <a:xfrm>
            <a:off x="844550" y="4078288"/>
            <a:ext cx="3656013" cy="2463800"/>
          </a:xfrm>
          <a:prstGeom prst="rect">
            <a:avLst/>
          </a:prstGeom>
          <a:noFill/>
          <a:ln w="9525">
            <a:noFill/>
            <a:miter lim="800000"/>
            <a:headEnd/>
            <a:tailEnd/>
          </a:ln>
        </p:spPr>
      </p:pic>
      <p:pic>
        <p:nvPicPr>
          <p:cNvPr id="478214" name="Picture 6" descr="41-09-BulkFeeding"/>
          <p:cNvPicPr>
            <a:picLocks noChangeAspect="1" noChangeArrowheads="1"/>
          </p:cNvPicPr>
          <p:nvPr/>
        </p:nvPicPr>
        <p:blipFill>
          <a:blip r:embed="rId8" cstate="print"/>
          <a:srcRect/>
          <a:stretch>
            <a:fillRect/>
          </a:stretch>
        </p:blipFill>
        <p:spPr bwMode="auto">
          <a:xfrm>
            <a:off x="4646613" y="4078288"/>
            <a:ext cx="3857625" cy="2468562"/>
          </a:xfrm>
          <a:prstGeom prst="rect">
            <a:avLst/>
          </a:prstGeom>
          <a:noFill/>
          <a:ln w="9525">
            <a:noFill/>
            <a:miter lim="800000"/>
            <a:headEnd/>
            <a:tailEnd/>
          </a:ln>
        </p:spPr>
      </p:pic>
      <p:sp>
        <p:nvSpPr>
          <p:cNvPr id="6151" name="Rectangle 7"/>
          <p:cNvSpPr>
            <a:spLocks noChangeArrowheads="1"/>
          </p:cNvSpPr>
          <p:nvPr/>
        </p:nvSpPr>
        <p:spPr bwMode="auto">
          <a:xfrm>
            <a:off x="989013" y="3663950"/>
            <a:ext cx="3359150" cy="396875"/>
          </a:xfrm>
          <a:prstGeom prst="rect">
            <a:avLst/>
          </a:prstGeom>
          <a:noFill/>
          <a:ln w="9525">
            <a:noFill/>
            <a:miter lim="800000"/>
            <a:headEnd/>
            <a:tailEnd/>
          </a:ln>
        </p:spPr>
        <p:txBody>
          <a:bodyPr wrap="none" anchor="ctr">
            <a:spAutoFit/>
          </a:bodyPr>
          <a:lstStyle/>
          <a:p>
            <a:r>
              <a:rPr lang="en-US" sz="2000" b="1">
                <a:solidFill>
                  <a:srgbClr val="0F116A"/>
                </a:solidFill>
              </a:rPr>
              <a:t>filter (suspension) feeding</a:t>
            </a:r>
          </a:p>
        </p:txBody>
      </p:sp>
      <p:sp>
        <p:nvSpPr>
          <p:cNvPr id="6152" name="Rectangle 8"/>
          <p:cNvSpPr>
            <a:spLocks noChangeArrowheads="1"/>
          </p:cNvSpPr>
          <p:nvPr/>
        </p:nvSpPr>
        <p:spPr bwMode="auto">
          <a:xfrm>
            <a:off x="5314950" y="3663950"/>
            <a:ext cx="2301875" cy="396875"/>
          </a:xfrm>
          <a:prstGeom prst="rect">
            <a:avLst/>
          </a:prstGeom>
          <a:noFill/>
          <a:ln w="9525">
            <a:noFill/>
            <a:miter lim="800000"/>
            <a:headEnd/>
            <a:tailEnd/>
          </a:ln>
        </p:spPr>
        <p:txBody>
          <a:bodyPr wrap="none" anchor="ctr">
            <a:spAutoFit/>
          </a:bodyPr>
          <a:lstStyle/>
          <a:p>
            <a:r>
              <a:rPr lang="en-US" sz="2000" b="1">
                <a:solidFill>
                  <a:srgbClr val="0F116A"/>
                </a:solidFill>
              </a:rPr>
              <a:t>substrate feeding</a:t>
            </a:r>
          </a:p>
        </p:txBody>
      </p:sp>
      <p:sp>
        <p:nvSpPr>
          <p:cNvPr id="6153" name="Rectangle 9"/>
          <p:cNvSpPr>
            <a:spLocks noChangeArrowheads="1"/>
          </p:cNvSpPr>
          <p:nvPr/>
        </p:nvSpPr>
        <p:spPr bwMode="auto">
          <a:xfrm>
            <a:off x="1876425" y="6461125"/>
            <a:ext cx="1693863" cy="396875"/>
          </a:xfrm>
          <a:prstGeom prst="rect">
            <a:avLst/>
          </a:prstGeom>
          <a:noFill/>
          <a:ln w="9525">
            <a:noFill/>
            <a:miter lim="800000"/>
            <a:headEnd/>
            <a:tailEnd/>
          </a:ln>
        </p:spPr>
        <p:txBody>
          <a:bodyPr wrap="none" anchor="ctr">
            <a:spAutoFit/>
          </a:bodyPr>
          <a:lstStyle/>
          <a:p>
            <a:r>
              <a:rPr lang="en-US" sz="2000" b="1">
                <a:solidFill>
                  <a:srgbClr val="0F116A"/>
                </a:solidFill>
              </a:rPr>
              <a:t>fluid feeding</a:t>
            </a:r>
          </a:p>
        </p:txBody>
      </p:sp>
      <p:sp>
        <p:nvSpPr>
          <p:cNvPr id="6154" name="Rectangle 10"/>
          <p:cNvSpPr>
            <a:spLocks noChangeArrowheads="1"/>
          </p:cNvSpPr>
          <p:nvPr/>
        </p:nvSpPr>
        <p:spPr bwMode="auto">
          <a:xfrm>
            <a:off x="5683250" y="6461125"/>
            <a:ext cx="1679575" cy="396875"/>
          </a:xfrm>
          <a:prstGeom prst="rect">
            <a:avLst/>
          </a:prstGeom>
          <a:noFill/>
          <a:ln w="9525">
            <a:noFill/>
            <a:miter lim="800000"/>
            <a:headEnd/>
            <a:tailEnd/>
          </a:ln>
        </p:spPr>
        <p:txBody>
          <a:bodyPr wrap="none" anchor="ctr">
            <a:spAutoFit/>
          </a:bodyPr>
          <a:lstStyle/>
          <a:p>
            <a:r>
              <a:rPr lang="en-US" sz="2000" b="1">
                <a:solidFill>
                  <a:srgbClr val="0F116A"/>
                </a:solidFill>
              </a:rPr>
              <a:t>bulk feeding</a:t>
            </a:r>
          </a:p>
        </p:txBody>
      </p:sp>
      <p:pic>
        <p:nvPicPr>
          <p:cNvPr id="478220" name="Picture 12"/>
          <p:cNvPicPr>
            <a:picLocks noChangeAspect="1" noChangeArrowheads="1"/>
          </p:cNvPicPr>
          <p:nvPr/>
        </p:nvPicPr>
        <p:blipFill>
          <a:blip r:embed="rId9" cstate="print"/>
          <a:srcRect l="4320" b="5045"/>
          <a:stretch>
            <a:fillRect/>
          </a:stretch>
        </p:blipFill>
        <p:spPr bwMode="auto">
          <a:xfrm>
            <a:off x="49213" y="1250950"/>
            <a:ext cx="2311400" cy="1441450"/>
          </a:xfrm>
          <a:prstGeom prst="rect">
            <a:avLst/>
          </a:prstGeom>
          <a:noFill/>
          <a:ln w="9525">
            <a:noFill/>
            <a:miter lim="800000"/>
            <a:headEnd/>
            <a:tailEnd/>
          </a:ln>
          <a:effectLst>
            <a:outerShdw dist="35921" dir="2700000" algn="ctr" rotWithShape="0">
              <a:srgbClr val="808080">
                <a:alpha val="75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8211"/>
                                        </p:tgtEl>
                                        <p:attrNameLst>
                                          <p:attrName>style.visibility</p:attrName>
                                        </p:attrNameLst>
                                      </p:cBhvr>
                                      <p:to>
                                        <p:strVal val="visible"/>
                                      </p:to>
                                    </p:set>
                                    <p:animEffect transition="in" filter="wipe(left)">
                                      <p:cBhvr>
                                        <p:cTn id="7" dur="500"/>
                                        <p:tgtEl>
                                          <p:spTgt spid="478211"/>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78220"/>
                                        </p:tgtEl>
                                        <p:attrNameLst>
                                          <p:attrName>style.visibility</p:attrName>
                                        </p:attrNameLst>
                                      </p:cBhvr>
                                      <p:to>
                                        <p:strVal val="visible"/>
                                      </p:to>
                                    </p:set>
                                    <p:animEffect transition="in" filter="wipe(left)">
                                      <p:cBhvr>
                                        <p:cTn id="12" dur="500"/>
                                        <p:tgtEl>
                                          <p:spTgt spid="478220"/>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478212"/>
                                        </p:tgtEl>
                                        <p:attrNameLst>
                                          <p:attrName>style.visibility</p:attrName>
                                        </p:attrNameLst>
                                      </p:cBhvr>
                                      <p:to>
                                        <p:strVal val="visible"/>
                                      </p:to>
                                    </p:set>
                                    <p:animEffect transition="in" filter="wipe(right)">
                                      <p:cBhvr>
                                        <p:cTn id="17" dur="500"/>
                                        <p:tgtEl>
                                          <p:spTgt spid="478212"/>
                                        </p:tgtEl>
                                      </p:cBhvr>
                                    </p:animEffect>
                                  </p:childTnLst>
                                  <p:subTnLst>
                                    <p:audio>
                                      <p:cMediaNode>
                                        <p:cTn display="0" masterRel="sameClick">
                                          <p:stCondLst>
                                            <p:cond evt="begin" delay="0">
                                              <p:tn val="15"/>
                                            </p:cond>
                                          </p:stCondLst>
                                          <p:endCondLst>
                                            <p:cond evt="onStopAudio" delay="0">
                                              <p:tgtEl>
                                                <p:sldTgt/>
                                              </p:tgtEl>
                                            </p:cond>
                                          </p:endCondLst>
                                        </p:cTn>
                                        <p:tgtEl>
                                          <p:sndTgt r:embed="rId3" name="Vibro Up"/>
                                        </p:tgtEl>
                                      </p:cMediaNode>
                                    </p:audio>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78213"/>
                                        </p:tgtEl>
                                        <p:attrNameLst>
                                          <p:attrName>style.visibility</p:attrName>
                                        </p:attrNameLst>
                                      </p:cBhvr>
                                      <p:to>
                                        <p:strVal val="visible"/>
                                      </p:to>
                                    </p:set>
                                    <p:animEffect transition="in" filter="wipe(left)">
                                      <p:cBhvr>
                                        <p:cTn id="22" dur="500"/>
                                        <p:tgtEl>
                                          <p:spTgt spid="478213"/>
                                        </p:tgtEl>
                                      </p:cBhvr>
                                    </p:animEffect>
                                  </p:childTnLst>
                                  <p:subTnLst>
                                    <p:audio>
                                      <p:cMediaNode>
                                        <p:cTn display="0" masterRel="sameClick">
                                          <p:stCondLst>
                                            <p:cond evt="begin" delay="0">
                                              <p:tn val="20"/>
                                            </p:cond>
                                          </p:stCondLst>
                                          <p:endCondLst>
                                            <p:cond evt="onStopAudio" delay="0">
                                              <p:tgtEl>
                                                <p:sldTgt/>
                                              </p:tgtEl>
                                            </p:cond>
                                          </p:endCondLst>
                                        </p:cTn>
                                        <p:tgtEl>
                                          <p:sndTgt r:embed="rId3" name="Vibro Up"/>
                                        </p:tgtEl>
                                      </p:cMediaNode>
                                    </p:audio>
                                  </p:sub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478214"/>
                                        </p:tgtEl>
                                        <p:attrNameLst>
                                          <p:attrName>style.visibility</p:attrName>
                                        </p:attrNameLst>
                                      </p:cBhvr>
                                      <p:to>
                                        <p:strVal val="visible"/>
                                      </p:to>
                                    </p:set>
                                    <p:animEffect transition="in" filter="wipe(right)">
                                      <p:cBhvr>
                                        <p:cTn id="27" dur="500"/>
                                        <p:tgtEl>
                                          <p:spTgt spid="478214"/>
                                        </p:tgtEl>
                                      </p:cBhvr>
                                    </p:animEffect>
                                  </p:childTnLst>
                                  <p:subTnLst>
                                    <p:audio>
                                      <p:cMediaNode>
                                        <p:cTn display="0" masterRel="sameClick">
                                          <p:stCondLst>
                                            <p:cond evt="begin" delay="0">
                                              <p:tn val="25"/>
                                            </p:cond>
                                          </p:stCondLst>
                                          <p:endCondLst>
                                            <p:cond evt="onStopAudio" delay="0">
                                              <p:tgtEl>
                                                <p:sldTgt/>
                                              </p:tgtEl>
                                            </p:cond>
                                          </p:endCondLst>
                                        </p:cTn>
                                        <p:tgtEl>
                                          <p:sndTgt r:embed="rId3"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0"/>
            <a:ext cx="8305800" cy="990600"/>
          </a:xfrm>
        </p:spPr>
        <p:txBody>
          <a:bodyPr/>
          <a:lstStyle/>
          <a:p>
            <a:r>
              <a:rPr lang="en-US" altLang="en-US" dirty="0" smtClean="0"/>
              <a:t>Food types/feeding mechanisms</a:t>
            </a:r>
          </a:p>
        </p:txBody>
      </p:sp>
      <p:sp>
        <p:nvSpPr>
          <p:cNvPr id="8195" name="Rectangle 3"/>
          <p:cNvSpPr>
            <a:spLocks noGrp="1" noChangeArrowheads="1"/>
          </p:cNvSpPr>
          <p:nvPr>
            <p:ph type="body" sz="half" idx="1"/>
          </p:nvPr>
        </p:nvSpPr>
        <p:spPr>
          <a:xfrm>
            <a:off x="685800" y="1371600"/>
            <a:ext cx="3962400" cy="5486400"/>
          </a:xfrm>
        </p:spPr>
        <p:txBody>
          <a:bodyPr/>
          <a:lstStyle/>
          <a:p>
            <a:pPr>
              <a:buNone/>
            </a:pPr>
            <a:r>
              <a:rPr lang="en-US" altLang="en-US" sz="1800" b="1" u="sng" dirty="0" err="1" smtClean="0">
                <a:solidFill>
                  <a:srgbClr val="FF0000"/>
                </a:solidFill>
              </a:rPr>
              <a:t>Heterotrophs</a:t>
            </a:r>
            <a:endParaRPr lang="en-US" altLang="en-US" sz="1800" b="1" u="sng" dirty="0" smtClean="0">
              <a:solidFill>
                <a:srgbClr val="FF0000"/>
              </a:solidFill>
            </a:endParaRPr>
          </a:p>
          <a:p>
            <a:pPr>
              <a:buNone/>
            </a:pPr>
            <a:r>
              <a:rPr lang="en-US" altLang="en-US" sz="1800" b="1" u="sng" dirty="0" smtClean="0"/>
              <a:t>Opportunistic</a:t>
            </a:r>
            <a:r>
              <a:rPr lang="en-US" altLang="en-US" sz="1800" dirty="0" smtClean="0"/>
              <a:t>	</a:t>
            </a:r>
          </a:p>
          <a:p>
            <a:r>
              <a:rPr lang="en-US" altLang="en-US" sz="1800" b="1" i="1" dirty="0" smtClean="0"/>
              <a:t>Herbivore</a:t>
            </a:r>
            <a:r>
              <a:rPr lang="en-US" altLang="en-US" sz="1800" dirty="0" smtClean="0"/>
              <a:t>: eat </a:t>
            </a:r>
            <a:r>
              <a:rPr lang="en-US" altLang="en-US" sz="1800" dirty="0" err="1" smtClean="0"/>
              <a:t>autotrophs</a:t>
            </a:r>
            <a:endParaRPr lang="en-US" altLang="en-US" sz="1800" dirty="0" smtClean="0"/>
          </a:p>
          <a:p>
            <a:r>
              <a:rPr lang="en-US" altLang="en-US" sz="1800" b="1" i="1" dirty="0" smtClean="0"/>
              <a:t>Carnivore</a:t>
            </a:r>
            <a:r>
              <a:rPr lang="en-US" altLang="en-US" sz="1800" dirty="0" smtClean="0"/>
              <a:t>: eat other animals</a:t>
            </a:r>
          </a:p>
          <a:p>
            <a:r>
              <a:rPr lang="en-US" altLang="en-US" sz="1800" b="1" i="1" dirty="0" smtClean="0"/>
              <a:t>Omnivore</a:t>
            </a:r>
            <a:r>
              <a:rPr lang="en-US" altLang="en-US" sz="1800" dirty="0" smtClean="0"/>
              <a:t>: both</a:t>
            </a:r>
          </a:p>
          <a:p>
            <a:pPr>
              <a:buNone/>
            </a:pPr>
            <a:r>
              <a:rPr lang="en-US" altLang="en-US" sz="1800" b="1" u="sng" dirty="0" smtClean="0"/>
              <a:t>Feeding Adaptations</a:t>
            </a:r>
            <a:endParaRPr lang="en-US" altLang="en-US" sz="1800" b="1" dirty="0" smtClean="0"/>
          </a:p>
          <a:p>
            <a:r>
              <a:rPr lang="en-US" altLang="en-US" sz="1800" b="1" i="1" dirty="0" smtClean="0"/>
              <a:t>Suspension</a:t>
            </a:r>
            <a:r>
              <a:rPr lang="en-US" altLang="en-US" sz="1800" i="1" dirty="0" smtClean="0"/>
              <a:t> </a:t>
            </a:r>
            <a:r>
              <a:rPr lang="en-US" altLang="en-US" sz="1800" b="1" i="1" dirty="0" smtClean="0"/>
              <a:t>feeders</a:t>
            </a:r>
            <a:r>
              <a:rPr lang="en-US" altLang="en-US" sz="1800" dirty="0" smtClean="0"/>
              <a:t> - sift food from 		water (baleen whale)</a:t>
            </a:r>
          </a:p>
          <a:p>
            <a:r>
              <a:rPr lang="en-US" altLang="en-US" sz="1800" b="1" i="1" dirty="0" smtClean="0"/>
              <a:t>Substrate</a:t>
            </a:r>
            <a:r>
              <a:rPr lang="en-US" altLang="en-US" sz="1800" i="1" dirty="0" smtClean="0"/>
              <a:t> </a:t>
            </a:r>
            <a:r>
              <a:rPr lang="en-US" altLang="en-US" sz="1800" b="1" i="1" dirty="0" smtClean="0"/>
              <a:t>feeders</a:t>
            </a:r>
            <a:r>
              <a:rPr lang="en-US" altLang="en-US" sz="1800" dirty="0" smtClean="0"/>
              <a:t> -live in or on their 	food (leaf miner) (earthworm: 	</a:t>
            </a:r>
            <a:r>
              <a:rPr lang="en-US" altLang="en-US" sz="1800" i="1" dirty="0" smtClean="0"/>
              <a:t>deposit-feeder</a:t>
            </a:r>
            <a:r>
              <a:rPr lang="en-US" altLang="en-US" sz="1800" dirty="0" smtClean="0"/>
              <a:t>)</a:t>
            </a:r>
          </a:p>
          <a:p>
            <a:r>
              <a:rPr lang="en-US" altLang="en-US" sz="1800" b="1" i="1" dirty="0" smtClean="0"/>
              <a:t>Fluid-feeders</a:t>
            </a:r>
            <a:r>
              <a:rPr lang="en-US" altLang="en-US" sz="1800" dirty="0" smtClean="0"/>
              <a:t> -suck fluids from a 		host (mosquito)</a:t>
            </a:r>
          </a:p>
          <a:p>
            <a:r>
              <a:rPr lang="en-US" altLang="en-US" sz="1800" b="1" i="1" dirty="0" smtClean="0"/>
              <a:t>Bulk-feeders</a:t>
            </a:r>
            <a:r>
              <a:rPr lang="en-US" altLang="en-US" sz="1800" dirty="0" smtClean="0"/>
              <a:t>: eat large pieces of food 	(most animals)</a:t>
            </a:r>
          </a:p>
        </p:txBody>
      </p:sp>
      <p:pic>
        <p:nvPicPr>
          <p:cNvPr id="5124" name="Picture 7" descr="41-06-SuspensionFeeding.jpg                                    00000025BIOLOGY6eCIPLchapters40-55     B847B7B5:"/>
          <p:cNvPicPr>
            <a:picLocks noGrp="1" noChangeAspect="1" noChangeArrowheads="1"/>
          </p:cNvPicPr>
          <p:nvPr>
            <p:ph type="clipArt" sz="half" idx="2"/>
          </p:nvPr>
        </p:nvPicPr>
        <p:blipFill>
          <a:blip r:embed="rId2" cstate="print"/>
          <a:srcRect/>
          <a:stretch>
            <a:fillRect/>
          </a:stretch>
        </p:blipFill>
        <p:spPr>
          <a:xfrm>
            <a:off x="4648200" y="1524000"/>
            <a:ext cx="3810000" cy="2524125"/>
          </a:xfrm>
        </p:spPr>
      </p:pic>
      <p:pic>
        <p:nvPicPr>
          <p:cNvPr id="5125" name="Picture 8" descr="41-09-BulkFeeding.jpg                                          00000025BIOLOGY6eCIPLchapters40-55     B847B7B5:"/>
          <p:cNvPicPr>
            <a:picLocks noChangeAspect="1" noChangeArrowheads="1"/>
          </p:cNvPicPr>
          <p:nvPr/>
        </p:nvPicPr>
        <p:blipFill>
          <a:blip r:embed="rId3" cstate="print"/>
          <a:srcRect/>
          <a:stretch>
            <a:fillRect/>
          </a:stretch>
        </p:blipFill>
        <p:spPr bwMode="auto">
          <a:xfrm>
            <a:off x="4648200" y="4191000"/>
            <a:ext cx="3810000" cy="25146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0" end="0"/>
                                            </p:txEl>
                                          </p:spTgt>
                                        </p:tgtEl>
                                        <p:attrNameLst>
                                          <p:attrName>ppt_c</p:attrName>
                                        </p:attrNameLst>
                                      </p:cBhvr>
                                      <p:to>
                                        <a:schemeClr va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2" end="2"/>
                                            </p:txEl>
                                          </p:spTgt>
                                        </p:tgtEl>
                                        <p:attrNameLst>
                                          <p:attrName>ppt_c</p:attrName>
                                        </p:attrNameLst>
                                      </p:cBhvr>
                                      <p:to>
                                        <a:schemeClr val="hlink"/>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3" end="3"/>
                                            </p:txEl>
                                          </p:spTgt>
                                        </p:tgtEl>
                                        <p:attrNameLst>
                                          <p:attrName>ppt_c</p:attrName>
                                        </p:attrNameLst>
                                      </p:cBhvr>
                                      <p:to>
                                        <a:schemeClr val="hlink"/>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4" end="4"/>
                                            </p:txEl>
                                          </p:spTgt>
                                        </p:tgtEl>
                                        <p:attrNameLst>
                                          <p:attrName>ppt_c</p:attrName>
                                        </p:attrNameLst>
                                      </p:cBhvr>
                                      <p:to>
                                        <a:schemeClr val="hlink"/>
                                      </p:to>
                                    </p:animClr>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5" end="5"/>
                                            </p:txEl>
                                          </p:spTgt>
                                        </p:tgtEl>
                                        <p:attrNameLst>
                                          <p:attrName>ppt_c</p:attrName>
                                        </p:attrNameLst>
                                      </p:cBhvr>
                                      <p:to>
                                        <a:schemeClr val="hlink"/>
                                      </p:to>
                                    </p:animClr>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195">
                                            <p:txEl>
                                              <p:pRg st="6" end="6"/>
                                            </p:txEl>
                                          </p:spTgt>
                                        </p:tgtEl>
                                        <p:attrNameLst>
                                          <p:attrName>style.visibility</p:attrName>
                                        </p:attrNameLst>
                                      </p:cBhvr>
                                      <p:to>
                                        <p:strVal val="visible"/>
                                      </p:to>
                                    </p:set>
                                    <p:anim calcmode="lin" valueType="num">
                                      <p:cBhvr additive="base">
                                        <p:cTn id="43" dur="5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5">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6" end="6"/>
                                            </p:txEl>
                                          </p:spTgt>
                                        </p:tgtEl>
                                        <p:attrNameLst>
                                          <p:attrName>ppt_c</p:attrName>
                                        </p:attrNameLst>
                                      </p:cBhvr>
                                      <p:to>
                                        <a:schemeClr val="hlink"/>
                                      </p:to>
                                    </p:animClr>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195">
                                            <p:txEl>
                                              <p:pRg st="7" end="7"/>
                                            </p:txEl>
                                          </p:spTgt>
                                        </p:tgtEl>
                                        <p:attrNameLst>
                                          <p:attrName>style.visibility</p:attrName>
                                        </p:attrNameLst>
                                      </p:cBhvr>
                                      <p:to>
                                        <p:strVal val="visible"/>
                                      </p:to>
                                    </p:set>
                                    <p:anim calcmode="lin" valueType="num">
                                      <p:cBhvr additive="base">
                                        <p:cTn id="49" dur="500" fill="hold"/>
                                        <p:tgtEl>
                                          <p:spTgt spid="819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195">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7" end="7"/>
                                            </p:txEl>
                                          </p:spTgt>
                                        </p:tgtEl>
                                        <p:attrNameLst>
                                          <p:attrName>ppt_c</p:attrName>
                                        </p:attrNameLst>
                                      </p:cBhvr>
                                      <p:to>
                                        <a:schemeClr val="hlink"/>
                                      </p:to>
                                    </p:animClr>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8195">
                                            <p:txEl>
                                              <p:pRg st="8" end="8"/>
                                            </p:txEl>
                                          </p:spTgt>
                                        </p:tgtEl>
                                        <p:attrNameLst>
                                          <p:attrName>style.visibility</p:attrName>
                                        </p:attrNameLst>
                                      </p:cBhvr>
                                      <p:to>
                                        <p:strVal val="visible"/>
                                      </p:to>
                                    </p:set>
                                    <p:anim calcmode="lin" valueType="num">
                                      <p:cBhvr additive="base">
                                        <p:cTn id="55" dur="500" fill="hold"/>
                                        <p:tgtEl>
                                          <p:spTgt spid="819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8195">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8" end="8"/>
                                            </p:txEl>
                                          </p:spTgt>
                                        </p:tgtEl>
                                        <p:attrNameLst>
                                          <p:attrName>ppt_c</p:attrName>
                                        </p:attrNameLst>
                                      </p:cBhvr>
                                      <p:to>
                                        <a:schemeClr val="hlink"/>
                                      </p:to>
                                    </p:animClr>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195">
                                            <p:txEl>
                                              <p:pRg st="9" end="9"/>
                                            </p:txEl>
                                          </p:spTgt>
                                        </p:tgtEl>
                                        <p:attrNameLst>
                                          <p:attrName>style.visibility</p:attrName>
                                        </p:attrNameLst>
                                      </p:cBhvr>
                                      <p:to>
                                        <p:strVal val="visible"/>
                                      </p:to>
                                    </p:set>
                                    <p:anim calcmode="lin" valueType="num">
                                      <p:cBhvr additive="base">
                                        <p:cTn id="61" dur="500" fill="hold"/>
                                        <p:tgtEl>
                                          <p:spTgt spid="819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8195">
                                            <p:txEl>
                                              <p:pRg st="9" end="9"/>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9" end="9"/>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616</TotalTime>
  <Words>2918</Words>
  <Application>Microsoft Office PowerPoint</Application>
  <PresentationFormat>On-screen Show (4:3)</PresentationFormat>
  <Paragraphs>481</Paragraphs>
  <Slides>49</Slides>
  <Notes>21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Origin</vt:lpstr>
      <vt:lpstr>Adaptations for Nutrition</vt:lpstr>
      <vt:lpstr>Nutrition</vt:lpstr>
      <vt:lpstr>Types of Nutrition</vt:lpstr>
      <vt:lpstr>What do heterotrophs need to live?</vt:lpstr>
      <vt:lpstr>Overview of food processing</vt:lpstr>
      <vt:lpstr>Types of Heterotrophic Nutrition</vt:lpstr>
      <vt:lpstr>PowerPoint Presentation</vt:lpstr>
      <vt:lpstr>How do animals get their food?</vt:lpstr>
      <vt:lpstr>Food types/feeding mechanisms</vt:lpstr>
      <vt:lpstr>Digestive systems</vt:lpstr>
      <vt:lpstr>Simple More complex</vt:lpstr>
      <vt:lpstr>Human Digestive System</vt:lpstr>
      <vt:lpstr>PowerPoint Presentation</vt:lpstr>
      <vt:lpstr>Swallowing (&amp; not choking) </vt:lpstr>
      <vt:lpstr>PowerPoint Presentation</vt:lpstr>
      <vt:lpstr>Human Digestion</vt:lpstr>
      <vt:lpstr>Tissue Layers</vt:lpstr>
      <vt:lpstr>PowerPoint Presentation</vt:lpstr>
      <vt:lpstr>Glands</vt:lpstr>
      <vt:lpstr>The human alimentary canal</vt:lpstr>
      <vt:lpstr>Small intestine</vt:lpstr>
      <vt:lpstr>Duodenum </vt:lpstr>
      <vt:lpstr>Duodenum</vt:lpstr>
      <vt:lpstr>Liver </vt:lpstr>
      <vt:lpstr>Pancreas</vt:lpstr>
      <vt:lpstr>Absorption by Small Intestines</vt:lpstr>
      <vt:lpstr>Absorption by Small Intestines</vt:lpstr>
      <vt:lpstr>PowerPoint Presentation</vt:lpstr>
      <vt:lpstr>PowerPoint Presentation</vt:lpstr>
      <vt:lpstr>Large intestine</vt:lpstr>
      <vt:lpstr>Flora of the large intestine</vt:lpstr>
      <vt:lpstr>Rectum </vt:lpstr>
      <vt:lpstr>PowerPoint Presentation</vt:lpstr>
      <vt:lpstr>Summary of enzymes</vt:lpstr>
      <vt:lpstr>Review</vt:lpstr>
      <vt:lpstr>Evolutionary adaptations to different diets</vt:lpstr>
      <vt:lpstr>Evolutionary adaptations to different diets</vt:lpstr>
      <vt:lpstr>Dentition</vt:lpstr>
      <vt:lpstr>Teeth </vt:lpstr>
      <vt:lpstr>Carnivore teeth </vt:lpstr>
      <vt:lpstr>Herbivore Teeth </vt:lpstr>
      <vt:lpstr>Omnivore Teeth </vt:lpstr>
      <vt:lpstr>Length of digestive system</vt:lpstr>
      <vt:lpstr>Symbiotic organisms</vt:lpstr>
      <vt:lpstr>Ruminants (ex: cows and sheep)</vt:lpstr>
      <vt:lpstr>Ruminants</vt:lpstr>
      <vt:lpstr>The Bacteria</vt:lpstr>
      <vt:lpstr>Rabbits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Adaptations for Nutrition</dc:title>
  <dc:creator>home</dc:creator>
  <cp:lastModifiedBy>Biology</cp:lastModifiedBy>
  <cp:revision>150</cp:revision>
  <cp:lastPrinted>2012-03-23T14:57:25Z</cp:lastPrinted>
  <dcterms:created xsi:type="dcterms:W3CDTF">2012-03-20T18:35:32Z</dcterms:created>
  <dcterms:modified xsi:type="dcterms:W3CDTF">2014-02-04T14:48:44Z</dcterms:modified>
</cp:coreProperties>
</file>